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2"/>
    <p:sldMasterId id="2147483673" r:id="rId3"/>
    <p:sldMasterId id="2147483678" r:id="rId4"/>
  </p:sldMasterIdLst>
  <p:notesMasterIdLst>
    <p:notesMasterId r:id="rId34"/>
  </p:notesMasterIdLst>
  <p:handoutMasterIdLst>
    <p:handoutMasterId r:id="rId35"/>
  </p:handoutMasterIdLst>
  <p:sldIdLst>
    <p:sldId id="466" r:id="rId5"/>
    <p:sldId id="4034" r:id="rId6"/>
    <p:sldId id="4018" r:id="rId7"/>
    <p:sldId id="4020" r:id="rId8"/>
    <p:sldId id="4021" r:id="rId9"/>
    <p:sldId id="4000" r:id="rId10"/>
    <p:sldId id="4005" r:id="rId11"/>
    <p:sldId id="4009" r:id="rId12"/>
    <p:sldId id="4046" r:id="rId13"/>
    <p:sldId id="4047" r:id="rId14"/>
    <p:sldId id="4048" r:id="rId15"/>
    <p:sldId id="4049" r:id="rId16"/>
    <p:sldId id="4051" r:id="rId17"/>
    <p:sldId id="4052" r:id="rId18"/>
    <p:sldId id="4053" r:id="rId19"/>
    <p:sldId id="4054" r:id="rId20"/>
    <p:sldId id="4055" r:id="rId21"/>
    <p:sldId id="4056" r:id="rId22"/>
    <p:sldId id="433" r:id="rId23"/>
    <p:sldId id="434" r:id="rId24"/>
    <p:sldId id="405" r:id="rId25"/>
    <p:sldId id="438" r:id="rId26"/>
    <p:sldId id="286" r:id="rId27"/>
    <p:sldId id="4057" r:id="rId28"/>
    <p:sldId id="4035" r:id="rId29"/>
    <p:sldId id="4043" r:id="rId30"/>
    <p:sldId id="4044" r:id="rId31"/>
    <p:sldId id="4045" r:id="rId32"/>
    <p:sldId id="405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7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y123.Org" initials="S"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F3"/>
    <a:srgbClr val="FFFF00"/>
    <a:srgbClr val="FFFFFF"/>
    <a:srgbClr val="4472C4"/>
    <a:srgbClr val="FFEEBE"/>
    <a:srgbClr val="F17475"/>
    <a:srgbClr val="ED7D31"/>
    <a:srgbClr val="CFD5EA"/>
    <a:srgbClr val="01B3C5"/>
    <a:srgbClr val="FB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6357" autoAdjust="0"/>
  </p:normalViewPr>
  <p:slideViewPr>
    <p:cSldViewPr snapToGrid="0">
      <p:cViewPr varScale="1">
        <p:scale>
          <a:sx n="114" d="100"/>
          <a:sy n="114" d="100"/>
        </p:scale>
        <p:origin x="540" y="102"/>
      </p:cViewPr>
      <p:guideLst>
        <p:guide orient="horz" pos="2001"/>
        <p:guide pos="3795"/>
      </p:guideLst>
    </p:cSldViewPr>
  </p:slideViewPr>
  <p:notesTextViewPr>
    <p:cViewPr>
      <p:scale>
        <a:sx n="3" d="2"/>
        <a:sy n="3" d="2"/>
      </p:scale>
      <p:origin x="0" y="0"/>
    </p:cViewPr>
  </p:notesTextViewPr>
  <p:notesViewPr>
    <p:cSldViewPr snapToGrid="0">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2DC292-FC30-4A62-B1FF-50E4046D2F6B}"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zh-CN" altLang="en-US"/>
        </a:p>
      </dgm:t>
    </dgm:pt>
    <dgm:pt modelId="{2453FC89-2742-4903-BE71-1D4D4A606984}">
      <dgm:prSet phldrT="[文本]"/>
      <dgm:spPr/>
      <dgm:t>
        <a:bodyPr/>
        <a:lstStyle/>
        <a:p>
          <a:r>
            <a:rPr lang="en-US" altLang="zh-CN" dirty="0"/>
            <a:t>1.</a:t>
          </a:r>
          <a:r>
            <a:rPr lang="zh-CN" altLang="en-US" dirty="0"/>
            <a:t>系统模型</a:t>
          </a:r>
        </a:p>
      </dgm:t>
    </dgm:pt>
    <dgm:pt modelId="{DCFF006B-A9DE-46FE-A9FF-39608889CE0C}" type="parTrans" cxnId="{1C7DB055-7084-4DB2-BD85-0A1063E439B8}">
      <dgm:prSet/>
      <dgm:spPr/>
      <dgm:t>
        <a:bodyPr/>
        <a:lstStyle/>
        <a:p>
          <a:endParaRPr lang="zh-CN" altLang="en-US"/>
        </a:p>
      </dgm:t>
    </dgm:pt>
    <dgm:pt modelId="{DC475CF3-0B1B-46CA-A552-A6ED40DC9278}" type="sibTrans" cxnId="{1C7DB055-7084-4DB2-BD85-0A1063E439B8}">
      <dgm:prSet/>
      <dgm:spPr/>
      <dgm:t>
        <a:bodyPr/>
        <a:lstStyle/>
        <a:p>
          <a:endParaRPr lang="zh-CN" altLang="en-US"/>
        </a:p>
      </dgm:t>
    </dgm:pt>
    <dgm:pt modelId="{35FD9B7E-42FE-4729-ACDA-961AA588B046}">
      <dgm:prSet phldrT="[文本]"/>
      <dgm:spPr/>
      <dgm:t>
        <a:bodyPr/>
        <a:lstStyle/>
        <a:p>
          <a:r>
            <a:rPr lang="en-US" altLang="zh-CN" dirty="0"/>
            <a:t>2.</a:t>
          </a:r>
          <a:r>
            <a:rPr lang="zh-CN" altLang="en-US" dirty="0"/>
            <a:t>信息价值定义</a:t>
          </a:r>
        </a:p>
      </dgm:t>
    </dgm:pt>
    <dgm:pt modelId="{7A9BA934-91D0-4E48-919F-B1CC81502F14}" type="parTrans" cxnId="{5CE55A89-E814-4BE5-B279-EAFC7A42AFD4}">
      <dgm:prSet/>
      <dgm:spPr/>
      <dgm:t>
        <a:bodyPr/>
        <a:lstStyle/>
        <a:p>
          <a:endParaRPr lang="zh-CN" altLang="en-US"/>
        </a:p>
      </dgm:t>
    </dgm:pt>
    <dgm:pt modelId="{D28AD65E-7DE7-4901-A491-81A503D074E8}" type="sibTrans" cxnId="{5CE55A89-E814-4BE5-B279-EAFC7A42AFD4}">
      <dgm:prSet/>
      <dgm:spPr/>
      <dgm:t>
        <a:bodyPr/>
        <a:lstStyle/>
        <a:p>
          <a:endParaRPr lang="zh-CN" altLang="en-US"/>
        </a:p>
      </dgm:t>
    </dgm:pt>
    <dgm:pt modelId="{91217662-94D1-4590-9E38-AD4AB5490656}">
      <dgm:prSet phldrT="[文本]" custT="1"/>
      <dgm:spPr/>
      <dgm:t>
        <a:bodyPr/>
        <a:lstStyle/>
        <a:p>
          <a:r>
            <a:rPr lang="en-US" altLang="zh-CN" sz="2300" kern="1200" dirty="0"/>
            <a:t>3.</a:t>
          </a:r>
          <a:r>
            <a:rPr lang="zh-CN" altLang="en-US" sz="2300" kern="1200" dirty="0"/>
            <a:t>基于信息价值的短期优化调度</a:t>
          </a:r>
          <a:endParaRPr lang="zh-CN" altLang="en-US" sz="2300" kern="1200" dirty="0">
            <a:solidFill>
              <a:srgbClr val="000000">
                <a:hueOff val="0"/>
                <a:satOff val="0"/>
                <a:lumOff val="0"/>
                <a:alphaOff val="0"/>
              </a:srgbClr>
            </a:solidFill>
            <a:latin typeface="Arial"/>
            <a:ea typeface="宋体"/>
            <a:cs typeface="+mn-cs"/>
          </a:endParaRPr>
        </a:p>
      </dgm:t>
    </dgm:pt>
    <dgm:pt modelId="{1B000BB9-F695-4CF9-84BF-4D49D0F7787D}" type="parTrans" cxnId="{D9BBCCCF-9969-4E67-A958-069D3F5FFE33}">
      <dgm:prSet/>
      <dgm:spPr/>
      <dgm:t>
        <a:bodyPr/>
        <a:lstStyle/>
        <a:p>
          <a:endParaRPr lang="zh-CN" altLang="en-US"/>
        </a:p>
      </dgm:t>
    </dgm:pt>
    <dgm:pt modelId="{C74B2555-7ED6-48D0-92E7-4AACAE08BAA0}" type="sibTrans" cxnId="{D9BBCCCF-9969-4E67-A958-069D3F5FFE33}">
      <dgm:prSet/>
      <dgm:spPr/>
      <dgm:t>
        <a:bodyPr/>
        <a:lstStyle/>
        <a:p>
          <a:endParaRPr lang="zh-CN" altLang="en-US"/>
        </a:p>
      </dgm:t>
    </dgm:pt>
    <dgm:pt modelId="{E2BADBC2-9F3B-4ED3-BBAB-27C1ED26E16D}">
      <dgm:prSet phldrT="[文本]"/>
      <dgm:spPr/>
      <dgm:t>
        <a:bodyPr/>
        <a:lstStyle/>
        <a:p>
          <a:r>
            <a:rPr lang="en-US" altLang="zh-CN" dirty="0"/>
            <a:t>4.</a:t>
          </a:r>
          <a:r>
            <a:rPr lang="zh-CN" altLang="en-US" dirty="0"/>
            <a:t>仿真结果</a:t>
          </a:r>
        </a:p>
      </dgm:t>
    </dgm:pt>
    <dgm:pt modelId="{B5A32CAF-7E4B-4D3F-B1F5-725A4D99F13A}" type="parTrans" cxnId="{B3082774-13E0-4E86-BCF9-23E3FD6C55CD}">
      <dgm:prSet/>
      <dgm:spPr/>
      <dgm:t>
        <a:bodyPr/>
        <a:lstStyle/>
        <a:p>
          <a:endParaRPr lang="zh-CN" altLang="en-US"/>
        </a:p>
      </dgm:t>
    </dgm:pt>
    <dgm:pt modelId="{B1A7C66E-0158-4EF5-B8DF-18033CCBF6B3}" type="sibTrans" cxnId="{B3082774-13E0-4E86-BCF9-23E3FD6C55CD}">
      <dgm:prSet/>
      <dgm:spPr/>
      <dgm:t>
        <a:bodyPr/>
        <a:lstStyle/>
        <a:p>
          <a:endParaRPr lang="zh-CN" altLang="en-US"/>
        </a:p>
      </dgm:t>
    </dgm:pt>
    <dgm:pt modelId="{99124A5A-3C6A-401A-8A40-CCF8AFC51D35}">
      <dgm:prSet phldrT="[文本]"/>
      <dgm:spPr/>
      <dgm:t>
        <a:bodyPr/>
        <a:lstStyle/>
        <a:p>
          <a:r>
            <a:rPr lang="en-US" altLang="zh-CN" dirty="0"/>
            <a:t>5.</a:t>
          </a:r>
          <a:r>
            <a:rPr lang="zh-CN" altLang="en-US" dirty="0"/>
            <a:t>基于信息价值的长期优化调度</a:t>
          </a:r>
        </a:p>
      </dgm:t>
    </dgm:pt>
    <dgm:pt modelId="{9813CFC4-9528-4C6C-B7D0-099BFB96A82D}" type="parTrans" cxnId="{AA7824DA-3FB2-4C8B-A230-F7196970076D}">
      <dgm:prSet/>
      <dgm:spPr/>
      <dgm:t>
        <a:bodyPr/>
        <a:lstStyle/>
        <a:p>
          <a:endParaRPr lang="zh-CN" altLang="en-US"/>
        </a:p>
      </dgm:t>
    </dgm:pt>
    <dgm:pt modelId="{1898B44D-1A13-4311-93DF-0FBA54F052F1}" type="sibTrans" cxnId="{AA7824DA-3FB2-4C8B-A230-F7196970076D}">
      <dgm:prSet/>
      <dgm:spPr/>
      <dgm:t>
        <a:bodyPr/>
        <a:lstStyle/>
        <a:p>
          <a:endParaRPr lang="zh-CN" altLang="en-US"/>
        </a:p>
      </dgm:t>
    </dgm:pt>
    <dgm:pt modelId="{D453A70D-C084-4079-889E-6FAB96877EBD}" type="pres">
      <dgm:prSet presAssocID="{912DC292-FC30-4A62-B1FF-50E4046D2F6B}" presName="linear" presStyleCnt="0">
        <dgm:presLayoutVars>
          <dgm:dir/>
          <dgm:animLvl val="lvl"/>
          <dgm:resizeHandles val="exact"/>
        </dgm:presLayoutVars>
      </dgm:prSet>
      <dgm:spPr/>
    </dgm:pt>
    <dgm:pt modelId="{90930BD6-933C-4E46-A275-A364B79D8899}" type="pres">
      <dgm:prSet presAssocID="{2453FC89-2742-4903-BE71-1D4D4A606984}" presName="parentLin" presStyleCnt="0"/>
      <dgm:spPr/>
    </dgm:pt>
    <dgm:pt modelId="{75E48D7B-5170-4112-BA67-539552A3EB37}" type="pres">
      <dgm:prSet presAssocID="{2453FC89-2742-4903-BE71-1D4D4A606984}" presName="parentLeftMargin" presStyleLbl="node1" presStyleIdx="0" presStyleCnt="5"/>
      <dgm:spPr/>
    </dgm:pt>
    <dgm:pt modelId="{9B6C55F4-9F36-460F-9717-C081036C0CD2}" type="pres">
      <dgm:prSet presAssocID="{2453FC89-2742-4903-BE71-1D4D4A606984}" presName="parentText" presStyleLbl="node1" presStyleIdx="0" presStyleCnt="5">
        <dgm:presLayoutVars>
          <dgm:chMax val="0"/>
          <dgm:bulletEnabled val="1"/>
        </dgm:presLayoutVars>
      </dgm:prSet>
      <dgm:spPr/>
    </dgm:pt>
    <dgm:pt modelId="{EEEBAC90-1F62-4BBA-86A0-E1DA9C78553D}" type="pres">
      <dgm:prSet presAssocID="{2453FC89-2742-4903-BE71-1D4D4A606984}" presName="negativeSpace" presStyleCnt="0"/>
      <dgm:spPr/>
    </dgm:pt>
    <dgm:pt modelId="{53BA4DD2-795D-4422-8CF4-CB947E6E5753}" type="pres">
      <dgm:prSet presAssocID="{2453FC89-2742-4903-BE71-1D4D4A606984}" presName="childText" presStyleLbl="conFgAcc1" presStyleIdx="0" presStyleCnt="5">
        <dgm:presLayoutVars>
          <dgm:bulletEnabled val="1"/>
        </dgm:presLayoutVars>
      </dgm:prSet>
      <dgm:spPr/>
    </dgm:pt>
    <dgm:pt modelId="{21D4CF96-068B-4A78-B29F-08CD95B0E944}" type="pres">
      <dgm:prSet presAssocID="{DC475CF3-0B1B-46CA-A552-A6ED40DC9278}" presName="spaceBetweenRectangles" presStyleCnt="0"/>
      <dgm:spPr/>
    </dgm:pt>
    <dgm:pt modelId="{4FE60E0A-A2C9-4402-BC0C-89640690504E}" type="pres">
      <dgm:prSet presAssocID="{35FD9B7E-42FE-4729-ACDA-961AA588B046}" presName="parentLin" presStyleCnt="0"/>
      <dgm:spPr/>
    </dgm:pt>
    <dgm:pt modelId="{6477DD76-F867-459D-B8C6-3F312F5418F1}" type="pres">
      <dgm:prSet presAssocID="{35FD9B7E-42FE-4729-ACDA-961AA588B046}" presName="parentLeftMargin" presStyleLbl="node1" presStyleIdx="0" presStyleCnt="5"/>
      <dgm:spPr/>
    </dgm:pt>
    <dgm:pt modelId="{DF504391-4E97-470A-874E-76693679CAFA}" type="pres">
      <dgm:prSet presAssocID="{35FD9B7E-42FE-4729-ACDA-961AA588B046}" presName="parentText" presStyleLbl="node1" presStyleIdx="1" presStyleCnt="5">
        <dgm:presLayoutVars>
          <dgm:chMax val="0"/>
          <dgm:bulletEnabled val="1"/>
        </dgm:presLayoutVars>
      </dgm:prSet>
      <dgm:spPr/>
    </dgm:pt>
    <dgm:pt modelId="{D75924DA-F938-41E2-B23C-F3532E241073}" type="pres">
      <dgm:prSet presAssocID="{35FD9B7E-42FE-4729-ACDA-961AA588B046}" presName="negativeSpace" presStyleCnt="0"/>
      <dgm:spPr/>
    </dgm:pt>
    <dgm:pt modelId="{AE57DAD8-2246-458D-A07E-F0901F2DC8E3}" type="pres">
      <dgm:prSet presAssocID="{35FD9B7E-42FE-4729-ACDA-961AA588B046}" presName="childText" presStyleLbl="conFgAcc1" presStyleIdx="1" presStyleCnt="5">
        <dgm:presLayoutVars>
          <dgm:bulletEnabled val="1"/>
        </dgm:presLayoutVars>
      </dgm:prSet>
      <dgm:spPr/>
    </dgm:pt>
    <dgm:pt modelId="{B46A8BF3-6891-44D2-AF6D-3D4E2C214F19}" type="pres">
      <dgm:prSet presAssocID="{D28AD65E-7DE7-4901-A491-81A503D074E8}" presName="spaceBetweenRectangles" presStyleCnt="0"/>
      <dgm:spPr/>
    </dgm:pt>
    <dgm:pt modelId="{CCE29025-2BDC-475D-8031-42B17246166C}" type="pres">
      <dgm:prSet presAssocID="{91217662-94D1-4590-9E38-AD4AB5490656}" presName="parentLin" presStyleCnt="0"/>
      <dgm:spPr/>
    </dgm:pt>
    <dgm:pt modelId="{961B78C8-1017-4829-9AE3-173912F4A6E9}" type="pres">
      <dgm:prSet presAssocID="{91217662-94D1-4590-9E38-AD4AB5490656}" presName="parentLeftMargin" presStyleLbl="node1" presStyleIdx="1" presStyleCnt="5"/>
      <dgm:spPr/>
    </dgm:pt>
    <dgm:pt modelId="{E0223947-5280-45F9-BF0B-C4D36EAB5E3D}" type="pres">
      <dgm:prSet presAssocID="{91217662-94D1-4590-9E38-AD4AB5490656}" presName="parentText" presStyleLbl="node1" presStyleIdx="2" presStyleCnt="5">
        <dgm:presLayoutVars>
          <dgm:chMax val="0"/>
          <dgm:bulletEnabled val="1"/>
        </dgm:presLayoutVars>
      </dgm:prSet>
      <dgm:spPr/>
    </dgm:pt>
    <dgm:pt modelId="{F4FF36CC-2B20-4273-B9DE-CBECEFEE0650}" type="pres">
      <dgm:prSet presAssocID="{91217662-94D1-4590-9E38-AD4AB5490656}" presName="negativeSpace" presStyleCnt="0"/>
      <dgm:spPr/>
    </dgm:pt>
    <dgm:pt modelId="{AB4C8A46-D312-451B-9453-FC89F184FFD3}" type="pres">
      <dgm:prSet presAssocID="{91217662-94D1-4590-9E38-AD4AB5490656}" presName="childText" presStyleLbl="conFgAcc1" presStyleIdx="2" presStyleCnt="5">
        <dgm:presLayoutVars>
          <dgm:bulletEnabled val="1"/>
        </dgm:presLayoutVars>
      </dgm:prSet>
      <dgm:spPr/>
    </dgm:pt>
    <dgm:pt modelId="{ED5718DE-BC7F-4C00-8842-70A5A6103C41}" type="pres">
      <dgm:prSet presAssocID="{C74B2555-7ED6-48D0-92E7-4AACAE08BAA0}" presName="spaceBetweenRectangles" presStyleCnt="0"/>
      <dgm:spPr/>
    </dgm:pt>
    <dgm:pt modelId="{4E0271A0-AF9B-49D7-9457-5C3EA39C5735}" type="pres">
      <dgm:prSet presAssocID="{E2BADBC2-9F3B-4ED3-BBAB-27C1ED26E16D}" presName="parentLin" presStyleCnt="0"/>
      <dgm:spPr/>
    </dgm:pt>
    <dgm:pt modelId="{E9A37EFF-E2A8-4C59-99EE-4EB34DF3BB56}" type="pres">
      <dgm:prSet presAssocID="{E2BADBC2-9F3B-4ED3-BBAB-27C1ED26E16D}" presName="parentLeftMargin" presStyleLbl="node1" presStyleIdx="2" presStyleCnt="5"/>
      <dgm:spPr/>
    </dgm:pt>
    <dgm:pt modelId="{2983967F-AF84-4722-BBE9-C358F7E583A2}" type="pres">
      <dgm:prSet presAssocID="{E2BADBC2-9F3B-4ED3-BBAB-27C1ED26E16D}" presName="parentText" presStyleLbl="node1" presStyleIdx="3" presStyleCnt="5">
        <dgm:presLayoutVars>
          <dgm:chMax val="0"/>
          <dgm:bulletEnabled val="1"/>
        </dgm:presLayoutVars>
      </dgm:prSet>
      <dgm:spPr/>
    </dgm:pt>
    <dgm:pt modelId="{1E913889-0051-4E07-A051-96A294109FB6}" type="pres">
      <dgm:prSet presAssocID="{E2BADBC2-9F3B-4ED3-BBAB-27C1ED26E16D}" presName="negativeSpace" presStyleCnt="0"/>
      <dgm:spPr/>
    </dgm:pt>
    <dgm:pt modelId="{905A417D-BB35-4E1A-9EF5-731DA778D633}" type="pres">
      <dgm:prSet presAssocID="{E2BADBC2-9F3B-4ED3-BBAB-27C1ED26E16D}" presName="childText" presStyleLbl="conFgAcc1" presStyleIdx="3" presStyleCnt="5">
        <dgm:presLayoutVars>
          <dgm:bulletEnabled val="1"/>
        </dgm:presLayoutVars>
      </dgm:prSet>
      <dgm:spPr/>
    </dgm:pt>
    <dgm:pt modelId="{7343294A-6587-4B29-9416-F169DB2B91B4}" type="pres">
      <dgm:prSet presAssocID="{B1A7C66E-0158-4EF5-B8DF-18033CCBF6B3}" presName="spaceBetweenRectangles" presStyleCnt="0"/>
      <dgm:spPr/>
    </dgm:pt>
    <dgm:pt modelId="{5107E20A-958E-4EE4-A6AD-FFEA5D3C379C}" type="pres">
      <dgm:prSet presAssocID="{99124A5A-3C6A-401A-8A40-CCF8AFC51D35}" presName="parentLin" presStyleCnt="0"/>
      <dgm:spPr/>
    </dgm:pt>
    <dgm:pt modelId="{A339EB9F-BA0F-4109-82A9-6ED81FEA271A}" type="pres">
      <dgm:prSet presAssocID="{99124A5A-3C6A-401A-8A40-CCF8AFC51D35}" presName="parentLeftMargin" presStyleLbl="node1" presStyleIdx="3" presStyleCnt="5"/>
      <dgm:spPr/>
    </dgm:pt>
    <dgm:pt modelId="{C3F6B671-F34C-4410-847F-32E6E0B536E3}" type="pres">
      <dgm:prSet presAssocID="{99124A5A-3C6A-401A-8A40-CCF8AFC51D35}" presName="parentText" presStyleLbl="node1" presStyleIdx="4" presStyleCnt="5">
        <dgm:presLayoutVars>
          <dgm:chMax val="0"/>
          <dgm:bulletEnabled val="1"/>
        </dgm:presLayoutVars>
      </dgm:prSet>
      <dgm:spPr/>
    </dgm:pt>
    <dgm:pt modelId="{8BBA98F8-7277-4812-8766-1449E554A582}" type="pres">
      <dgm:prSet presAssocID="{99124A5A-3C6A-401A-8A40-CCF8AFC51D35}" presName="negativeSpace" presStyleCnt="0"/>
      <dgm:spPr/>
    </dgm:pt>
    <dgm:pt modelId="{65436849-9DE0-4004-A55A-4FB21359BD84}" type="pres">
      <dgm:prSet presAssocID="{99124A5A-3C6A-401A-8A40-CCF8AFC51D35}" presName="childText" presStyleLbl="conFgAcc1" presStyleIdx="4" presStyleCnt="5">
        <dgm:presLayoutVars>
          <dgm:bulletEnabled val="1"/>
        </dgm:presLayoutVars>
      </dgm:prSet>
      <dgm:spPr/>
    </dgm:pt>
  </dgm:ptLst>
  <dgm:cxnLst>
    <dgm:cxn modelId="{75C4EB04-574E-44DE-887B-1E2674F3D702}" type="presOf" srcId="{E2BADBC2-9F3B-4ED3-BBAB-27C1ED26E16D}" destId="{E9A37EFF-E2A8-4C59-99EE-4EB34DF3BB56}" srcOrd="0" destOrd="0" presId="urn:microsoft.com/office/officeart/2005/8/layout/list1"/>
    <dgm:cxn modelId="{C91AB209-FBCC-43F5-9C77-31751B3EA809}" type="presOf" srcId="{91217662-94D1-4590-9E38-AD4AB5490656}" destId="{961B78C8-1017-4829-9AE3-173912F4A6E9}" srcOrd="0" destOrd="0" presId="urn:microsoft.com/office/officeart/2005/8/layout/list1"/>
    <dgm:cxn modelId="{422F0139-4B9C-44B1-8F43-60E8B1AED10A}" type="presOf" srcId="{99124A5A-3C6A-401A-8A40-CCF8AFC51D35}" destId="{A339EB9F-BA0F-4109-82A9-6ED81FEA271A}" srcOrd="0" destOrd="0" presId="urn:microsoft.com/office/officeart/2005/8/layout/list1"/>
    <dgm:cxn modelId="{B3082774-13E0-4E86-BCF9-23E3FD6C55CD}" srcId="{912DC292-FC30-4A62-B1FF-50E4046D2F6B}" destId="{E2BADBC2-9F3B-4ED3-BBAB-27C1ED26E16D}" srcOrd="3" destOrd="0" parTransId="{B5A32CAF-7E4B-4D3F-B1F5-725A4D99F13A}" sibTransId="{B1A7C66E-0158-4EF5-B8DF-18033CCBF6B3}"/>
    <dgm:cxn modelId="{1C7DB055-7084-4DB2-BD85-0A1063E439B8}" srcId="{912DC292-FC30-4A62-B1FF-50E4046D2F6B}" destId="{2453FC89-2742-4903-BE71-1D4D4A606984}" srcOrd="0" destOrd="0" parTransId="{DCFF006B-A9DE-46FE-A9FF-39608889CE0C}" sibTransId="{DC475CF3-0B1B-46CA-A552-A6ED40DC9278}"/>
    <dgm:cxn modelId="{38021A77-B6DA-410B-9739-8323D1DAC2F6}" type="presOf" srcId="{912DC292-FC30-4A62-B1FF-50E4046D2F6B}" destId="{D453A70D-C084-4079-889E-6FAB96877EBD}" srcOrd="0" destOrd="0" presId="urn:microsoft.com/office/officeart/2005/8/layout/list1"/>
    <dgm:cxn modelId="{FF9C3A7B-EF41-430D-A522-2131392363AD}" type="presOf" srcId="{E2BADBC2-9F3B-4ED3-BBAB-27C1ED26E16D}" destId="{2983967F-AF84-4722-BBE9-C358F7E583A2}" srcOrd="1" destOrd="0" presId="urn:microsoft.com/office/officeart/2005/8/layout/list1"/>
    <dgm:cxn modelId="{5CE55A89-E814-4BE5-B279-EAFC7A42AFD4}" srcId="{912DC292-FC30-4A62-B1FF-50E4046D2F6B}" destId="{35FD9B7E-42FE-4729-ACDA-961AA588B046}" srcOrd="1" destOrd="0" parTransId="{7A9BA934-91D0-4E48-919F-B1CC81502F14}" sibTransId="{D28AD65E-7DE7-4901-A491-81A503D074E8}"/>
    <dgm:cxn modelId="{E7B11F96-0645-4FBE-B959-7175FCBCAC7B}" type="presOf" srcId="{99124A5A-3C6A-401A-8A40-CCF8AFC51D35}" destId="{C3F6B671-F34C-4410-847F-32E6E0B536E3}" srcOrd="1" destOrd="0" presId="urn:microsoft.com/office/officeart/2005/8/layout/list1"/>
    <dgm:cxn modelId="{66FCEEC5-90FE-4A1D-AEBB-88895601A528}" type="presOf" srcId="{35FD9B7E-42FE-4729-ACDA-961AA588B046}" destId="{6477DD76-F867-459D-B8C6-3F312F5418F1}" srcOrd="0" destOrd="0" presId="urn:microsoft.com/office/officeart/2005/8/layout/list1"/>
    <dgm:cxn modelId="{D9BBCCCF-9969-4E67-A958-069D3F5FFE33}" srcId="{912DC292-FC30-4A62-B1FF-50E4046D2F6B}" destId="{91217662-94D1-4590-9E38-AD4AB5490656}" srcOrd="2" destOrd="0" parTransId="{1B000BB9-F695-4CF9-84BF-4D49D0F7787D}" sibTransId="{C74B2555-7ED6-48D0-92E7-4AACAE08BAA0}"/>
    <dgm:cxn modelId="{AA7824DA-3FB2-4C8B-A230-F7196970076D}" srcId="{912DC292-FC30-4A62-B1FF-50E4046D2F6B}" destId="{99124A5A-3C6A-401A-8A40-CCF8AFC51D35}" srcOrd="4" destOrd="0" parTransId="{9813CFC4-9528-4C6C-B7D0-099BFB96A82D}" sibTransId="{1898B44D-1A13-4311-93DF-0FBA54F052F1}"/>
    <dgm:cxn modelId="{456552DF-D1B7-43C6-836D-A0E9E30B4C30}" type="presOf" srcId="{91217662-94D1-4590-9E38-AD4AB5490656}" destId="{E0223947-5280-45F9-BF0B-C4D36EAB5E3D}" srcOrd="1" destOrd="0" presId="urn:microsoft.com/office/officeart/2005/8/layout/list1"/>
    <dgm:cxn modelId="{457013E4-0FAA-4EFA-AD34-0922280C3814}" type="presOf" srcId="{2453FC89-2742-4903-BE71-1D4D4A606984}" destId="{75E48D7B-5170-4112-BA67-539552A3EB37}" srcOrd="0" destOrd="0" presId="urn:microsoft.com/office/officeart/2005/8/layout/list1"/>
    <dgm:cxn modelId="{10D137EA-CD43-4234-A016-40FFFDDD01EE}" type="presOf" srcId="{2453FC89-2742-4903-BE71-1D4D4A606984}" destId="{9B6C55F4-9F36-460F-9717-C081036C0CD2}" srcOrd="1" destOrd="0" presId="urn:microsoft.com/office/officeart/2005/8/layout/list1"/>
    <dgm:cxn modelId="{9E94DBF6-1377-42E3-8D47-E6019768D8E4}" type="presOf" srcId="{35FD9B7E-42FE-4729-ACDA-961AA588B046}" destId="{DF504391-4E97-470A-874E-76693679CAFA}" srcOrd="1" destOrd="0" presId="urn:microsoft.com/office/officeart/2005/8/layout/list1"/>
    <dgm:cxn modelId="{B522FD1F-3EEB-4B67-B029-F6B8BE6ACC52}" type="presParOf" srcId="{D453A70D-C084-4079-889E-6FAB96877EBD}" destId="{90930BD6-933C-4E46-A275-A364B79D8899}" srcOrd="0" destOrd="0" presId="urn:microsoft.com/office/officeart/2005/8/layout/list1"/>
    <dgm:cxn modelId="{3AD888AD-340C-4AED-B922-906C8277F404}" type="presParOf" srcId="{90930BD6-933C-4E46-A275-A364B79D8899}" destId="{75E48D7B-5170-4112-BA67-539552A3EB37}" srcOrd="0" destOrd="0" presId="urn:microsoft.com/office/officeart/2005/8/layout/list1"/>
    <dgm:cxn modelId="{EA23D110-9392-451D-BAAF-1EF4B6C3F9FA}" type="presParOf" srcId="{90930BD6-933C-4E46-A275-A364B79D8899}" destId="{9B6C55F4-9F36-460F-9717-C081036C0CD2}" srcOrd="1" destOrd="0" presId="urn:microsoft.com/office/officeart/2005/8/layout/list1"/>
    <dgm:cxn modelId="{BE216E5B-9825-4777-A370-ECC3889EECA5}" type="presParOf" srcId="{D453A70D-C084-4079-889E-6FAB96877EBD}" destId="{EEEBAC90-1F62-4BBA-86A0-E1DA9C78553D}" srcOrd="1" destOrd="0" presId="urn:microsoft.com/office/officeart/2005/8/layout/list1"/>
    <dgm:cxn modelId="{3AB11779-422C-4FA7-B67B-E65C8D9FA5F4}" type="presParOf" srcId="{D453A70D-C084-4079-889E-6FAB96877EBD}" destId="{53BA4DD2-795D-4422-8CF4-CB947E6E5753}" srcOrd="2" destOrd="0" presId="urn:microsoft.com/office/officeart/2005/8/layout/list1"/>
    <dgm:cxn modelId="{B148B66C-2AFE-4881-9DFF-83AD91567F8B}" type="presParOf" srcId="{D453A70D-C084-4079-889E-6FAB96877EBD}" destId="{21D4CF96-068B-4A78-B29F-08CD95B0E944}" srcOrd="3" destOrd="0" presId="urn:microsoft.com/office/officeart/2005/8/layout/list1"/>
    <dgm:cxn modelId="{F5D2E3B1-F969-40AD-8FAB-85A169EEAD44}" type="presParOf" srcId="{D453A70D-C084-4079-889E-6FAB96877EBD}" destId="{4FE60E0A-A2C9-4402-BC0C-89640690504E}" srcOrd="4" destOrd="0" presId="urn:microsoft.com/office/officeart/2005/8/layout/list1"/>
    <dgm:cxn modelId="{3745DD00-DF56-4BE0-BDCF-2A22D0A6777A}" type="presParOf" srcId="{4FE60E0A-A2C9-4402-BC0C-89640690504E}" destId="{6477DD76-F867-459D-B8C6-3F312F5418F1}" srcOrd="0" destOrd="0" presId="urn:microsoft.com/office/officeart/2005/8/layout/list1"/>
    <dgm:cxn modelId="{414338B5-5A26-4EE2-8492-571D5A50EA07}" type="presParOf" srcId="{4FE60E0A-A2C9-4402-BC0C-89640690504E}" destId="{DF504391-4E97-470A-874E-76693679CAFA}" srcOrd="1" destOrd="0" presId="urn:microsoft.com/office/officeart/2005/8/layout/list1"/>
    <dgm:cxn modelId="{29FF4FAB-20E3-437D-9FF5-5671689BC30B}" type="presParOf" srcId="{D453A70D-C084-4079-889E-6FAB96877EBD}" destId="{D75924DA-F938-41E2-B23C-F3532E241073}" srcOrd="5" destOrd="0" presId="urn:microsoft.com/office/officeart/2005/8/layout/list1"/>
    <dgm:cxn modelId="{0744A87D-E42E-47D9-BE00-5D032AF710C9}" type="presParOf" srcId="{D453A70D-C084-4079-889E-6FAB96877EBD}" destId="{AE57DAD8-2246-458D-A07E-F0901F2DC8E3}" srcOrd="6" destOrd="0" presId="urn:microsoft.com/office/officeart/2005/8/layout/list1"/>
    <dgm:cxn modelId="{086FC070-2517-4A2D-84D6-5F758FF3EE02}" type="presParOf" srcId="{D453A70D-C084-4079-889E-6FAB96877EBD}" destId="{B46A8BF3-6891-44D2-AF6D-3D4E2C214F19}" srcOrd="7" destOrd="0" presId="urn:microsoft.com/office/officeart/2005/8/layout/list1"/>
    <dgm:cxn modelId="{482BEEB9-07B3-4EED-88DB-3DF09905B38A}" type="presParOf" srcId="{D453A70D-C084-4079-889E-6FAB96877EBD}" destId="{CCE29025-2BDC-475D-8031-42B17246166C}" srcOrd="8" destOrd="0" presId="urn:microsoft.com/office/officeart/2005/8/layout/list1"/>
    <dgm:cxn modelId="{59FE39ED-2992-4A44-BEB0-C717A5BCDD62}" type="presParOf" srcId="{CCE29025-2BDC-475D-8031-42B17246166C}" destId="{961B78C8-1017-4829-9AE3-173912F4A6E9}" srcOrd="0" destOrd="0" presId="urn:microsoft.com/office/officeart/2005/8/layout/list1"/>
    <dgm:cxn modelId="{9AFC0A2A-6189-4763-B6E9-75A63BB9FEF2}" type="presParOf" srcId="{CCE29025-2BDC-475D-8031-42B17246166C}" destId="{E0223947-5280-45F9-BF0B-C4D36EAB5E3D}" srcOrd="1" destOrd="0" presId="urn:microsoft.com/office/officeart/2005/8/layout/list1"/>
    <dgm:cxn modelId="{B3D7F529-684C-41C1-9B29-DE3516B30EDE}" type="presParOf" srcId="{D453A70D-C084-4079-889E-6FAB96877EBD}" destId="{F4FF36CC-2B20-4273-B9DE-CBECEFEE0650}" srcOrd="9" destOrd="0" presId="urn:microsoft.com/office/officeart/2005/8/layout/list1"/>
    <dgm:cxn modelId="{E99DB9EF-D4DE-4974-88B6-583049B558F5}" type="presParOf" srcId="{D453A70D-C084-4079-889E-6FAB96877EBD}" destId="{AB4C8A46-D312-451B-9453-FC89F184FFD3}" srcOrd="10" destOrd="0" presId="urn:microsoft.com/office/officeart/2005/8/layout/list1"/>
    <dgm:cxn modelId="{1E99A820-AA61-48E6-8FC5-80B78835D05D}" type="presParOf" srcId="{D453A70D-C084-4079-889E-6FAB96877EBD}" destId="{ED5718DE-BC7F-4C00-8842-70A5A6103C41}" srcOrd="11" destOrd="0" presId="urn:microsoft.com/office/officeart/2005/8/layout/list1"/>
    <dgm:cxn modelId="{CE12C8B6-E656-46E9-B632-FB85F8F9CBA0}" type="presParOf" srcId="{D453A70D-C084-4079-889E-6FAB96877EBD}" destId="{4E0271A0-AF9B-49D7-9457-5C3EA39C5735}" srcOrd="12" destOrd="0" presId="urn:microsoft.com/office/officeart/2005/8/layout/list1"/>
    <dgm:cxn modelId="{45EA3C10-5C25-48BB-BB71-B62360358FA8}" type="presParOf" srcId="{4E0271A0-AF9B-49D7-9457-5C3EA39C5735}" destId="{E9A37EFF-E2A8-4C59-99EE-4EB34DF3BB56}" srcOrd="0" destOrd="0" presId="urn:microsoft.com/office/officeart/2005/8/layout/list1"/>
    <dgm:cxn modelId="{02D3C263-DCBD-4940-A7BA-532A220D1234}" type="presParOf" srcId="{4E0271A0-AF9B-49D7-9457-5C3EA39C5735}" destId="{2983967F-AF84-4722-BBE9-C358F7E583A2}" srcOrd="1" destOrd="0" presId="urn:microsoft.com/office/officeart/2005/8/layout/list1"/>
    <dgm:cxn modelId="{A1604F92-1918-4FF4-AFD3-59001DD551A6}" type="presParOf" srcId="{D453A70D-C084-4079-889E-6FAB96877EBD}" destId="{1E913889-0051-4E07-A051-96A294109FB6}" srcOrd="13" destOrd="0" presId="urn:microsoft.com/office/officeart/2005/8/layout/list1"/>
    <dgm:cxn modelId="{1DD3A17A-490A-4620-B508-EDAC3F174405}" type="presParOf" srcId="{D453A70D-C084-4079-889E-6FAB96877EBD}" destId="{905A417D-BB35-4E1A-9EF5-731DA778D633}" srcOrd="14" destOrd="0" presId="urn:microsoft.com/office/officeart/2005/8/layout/list1"/>
    <dgm:cxn modelId="{759A84AB-4ABD-445A-8E70-EF5F8A4C92CE}" type="presParOf" srcId="{D453A70D-C084-4079-889E-6FAB96877EBD}" destId="{7343294A-6587-4B29-9416-F169DB2B91B4}" srcOrd="15" destOrd="0" presId="urn:microsoft.com/office/officeart/2005/8/layout/list1"/>
    <dgm:cxn modelId="{C0399AE5-D3AD-4861-9BB2-EA793EB5562A}" type="presParOf" srcId="{D453A70D-C084-4079-889E-6FAB96877EBD}" destId="{5107E20A-958E-4EE4-A6AD-FFEA5D3C379C}" srcOrd="16" destOrd="0" presId="urn:microsoft.com/office/officeart/2005/8/layout/list1"/>
    <dgm:cxn modelId="{E1EF073C-B38A-4B67-B853-09BFB802DF05}" type="presParOf" srcId="{5107E20A-958E-4EE4-A6AD-FFEA5D3C379C}" destId="{A339EB9F-BA0F-4109-82A9-6ED81FEA271A}" srcOrd="0" destOrd="0" presId="urn:microsoft.com/office/officeart/2005/8/layout/list1"/>
    <dgm:cxn modelId="{F573879B-B7FA-44DF-9E76-CB0E68C7D062}" type="presParOf" srcId="{5107E20A-958E-4EE4-A6AD-FFEA5D3C379C}" destId="{C3F6B671-F34C-4410-847F-32E6E0B536E3}" srcOrd="1" destOrd="0" presId="urn:microsoft.com/office/officeart/2005/8/layout/list1"/>
    <dgm:cxn modelId="{3EA9B749-B9DB-4CE8-9CCC-47512353B0C3}" type="presParOf" srcId="{D453A70D-C084-4079-889E-6FAB96877EBD}" destId="{8BBA98F8-7277-4812-8766-1449E554A582}" srcOrd="17" destOrd="0" presId="urn:microsoft.com/office/officeart/2005/8/layout/list1"/>
    <dgm:cxn modelId="{52C32EB2-43CF-4E1B-A6FC-3D5B5433E387}" type="presParOf" srcId="{D453A70D-C084-4079-889E-6FAB96877EBD}" destId="{65436849-9DE0-4004-A55A-4FB21359BD8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065E4-88E1-49F1-9B16-E8DF56BB650E}"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zh-CN" altLang="en-US"/>
        </a:p>
      </dgm:t>
    </dgm:pt>
    <dgm:pt modelId="{BE988D18-560F-4DAF-9DEC-7AC50C1C0DD0}">
      <dgm:prSet phldrT="[文本]"/>
      <dgm:spPr/>
      <dgm:t>
        <a:bodyPr/>
        <a:lstStyle/>
        <a:p>
          <a:r>
            <a:rPr lang="en-US" altLang="zh-CN" dirty="0"/>
            <a:t>V(m) = A</a:t>
          </a:r>
          <a:r>
            <a:rPr lang="en-US" altLang="zh-CN" dirty="0">
              <a:sym typeface="Wingdings" panose="05000000000000000000" pitchFamily="2" charset="2"/>
            </a:rPr>
            <a:t></a:t>
          </a:r>
          <a:r>
            <a:rPr lang="en-US" altLang="zh-CN" dirty="0"/>
            <a:t>Q(t) + </a:t>
          </a:r>
          <a:r>
            <a:rPr lang="en-US" altLang="zh-CN" dirty="0" err="1"/>
            <a:t>B</a:t>
          </a:r>
          <a:r>
            <a:rPr lang="en-US" altLang="zh-CN" dirty="0" err="1">
              <a:sym typeface="Wingdings" panose="05000000000000000000" pitchFamily="2" charset="2"/>
            </a:rPr>
            <a:t></a:t>
          </a:r>
          <a:r>
            <a:rPr lang="en-US" altLang="zh-CN" dirty="0" err="1"/>
            <a:t>age</a:t>
          </a:r>
          <a:endParaRPr lang="zh-CN" altLang="en-US" dirty="0"/>
        </a:p>
      </dgm:t>
    </dgm:pt>
    <dgm:pt modelId="{19693168-5CE7-40BA-AEDB-4A74BF275703}" type="parTrans" cxnId="{2137D29A-48CA-4E29-97B0-F49B756F3ADD}">
      <dgm:prSet/>
      <dgm:spPr/>
      <dgm:t>
        <a:bodyPr/>
        <a:lstStyle/>
        <a:p>
          <a:endParaRPr lang="zh-CN" altLang="en-US"/>
        </a:p>
      </dgm:t>
    </dgm:pt>
    <dgm:pt modelId="{A8DC107C-C99B-429B-84B6-83DC6C488680}" type="sibTrans" cxnId="{2137D29A-48CA-4E29-97B0-F49B756F3ADD}">
      <dgm:prSet/>
      <dgm:spPr/>
      <dgm:t>
        <a:bodyPr/>
        <a:lstStyle/>
        <a:p>
          <a:endParaRPr lang="zh-CN" altLang="en-US"/>
        </a:p>
      </dgm:t>
    </dgm:pt>
    <dgm:pt modelId="{D8DC5A19-C235-4AE3-922A-2E5481EDCBE6}">
      <dgm:prSet phldrT="[文本]"/>
      <dgm:spPr/>
      <dgm:t>
        <a:bodyPr/>
        <a:lstStyle/>
        <a:p>
          <a:r>
            <a:rPr lang="en-US" altLang="zh-CN" dirty="0"/>
            <a:t>V(m+1) = A </a:t>
          </a:r>
          <a:r>
            <a:rPr lang="en-US" altLang="zh-CN" dirty="0">
              <a:sym typeface="Wingdings" panose="05000000000000000000" pitchFamily="2" charset="2"/>
            </a:rPr>
            <a:t> </a:t>
          </a:r>
          <a:r>
            <a:rPr lang="en-US" altLang="zh-CN" dirty="0"/>
            <a:t>(Q(t+1)) + B </a:t>
          </a:r>
          <a:r>
            <a:rPr lang="en-US" altLang="zh-CN" dirty="0">
              <a:sym typeface="Wingdings" panose="05000000000000000000" pitchFamily="2" charset="2"/>
            </a:rPr>
            <a:t></a:t>
          </a:r>
          <a:r>
            <a:rPr lang="en-US" altLang="zh-CN" dirty="0"/>
            <a:t> (age + 1)</a:t>
          </a:r>
          <a:endParaRPr lang="zh-CN" altLang="en-US" dirty="0"/>
        </a:p>
      </dgm:t>
    </dgm:pt>
    <dgm:pt modelId="{4D7330D8-64A8-46C9-B9D7-EFD174D74960}" type="parTrans" cxnId="{AA97E9E0-6ABC-4DFF-A098-6062D59DCF0D}">
      <dgm:prSet/>
      <dgm:spPr/>
      <dgm:t>
        <a:bodyPr/>
        <a:lstStyle/>
        <a:p>
          <a:endParaRPr lang="zh-CN" altLang="en-US"/>
        </a:p>
      </dgm:t>
    </dgm:pt>
    <dgm:pt modelId="{311847A8-BF37-49FC-A958-4EC6696DF03E}" type="sibTrans" cxnId="{AA97E9E0-6ABC-4DFF-A098-6062D59DCF0D}">
      <dgm:prSet/>
      <dgm:spPr/>
      <dgm:t>
        <a:bodyPr/>
        <a:lstStyle/>
        <a:p>
          <a:endParaRPr lang="zh-CN" altLang="en-US"/>
        </a:p>
      </dgm:t>
    </dgm:pt>
    <dgm:pt modelId="{174F2793-036F-4326-8170-E2A8CCA68D25}">
      <dgm:prSet phldrT="[文本]"/>
      <dgm:spPr/>
      <dgm:t>
        <a:bodyPr/>
        <a:lstStyle/>
        <a:p>
          <a:r>
            <a:rPr lang="en-US" altLang="zh-CN" dirty="0"/>
            <a:t>V(m+1) = A </a:t>
          </a:r>
          <a:r>
            <a:rPr lang="en-US" altLang="zh-CN" dirty="0">
              <a:sym typeface="Wingdings" panose="05000000000000000000" pitchFamily="2" charset="2"/>
            </a:rPr>
            <a:t></a:t>
          </a:r>
          <a:r>
            <a:rPr lang="en-US" altLang="zh-CN" dirty="0"/>
            <a:t> (Q*(t+1)) + B</a:t>
          </a:r>
          <a:r>
            <a:rPr lang="en-US" altLang="zh-CN" dirty="0">
              <a:sym typeface="Wingdings" panose="05000000000000000000" pitchFamily="2" charset="2"/>
            </a:rPr>
            <a:t></a:t>
          </a:r>
          <a:r>
            <a:rPr lang="en-US" altLang="zh-CN" dirty="0"/>
            <a:t>0</a:t>
          </a:r>
          <a:endParaRPr lang="zh-CN" altLang="en-US" dirty="0"/>
        </a:p>
      </dgm:t>
    </dgm:pt>
    <dgm:pt modelId="{E0A028F9-E2A9-497A-9B1D-192711AC0792}" type="parTrans" cxnId="{896E8F23-6FBA-48DF-9FE7-27152D92503C}">
      <dgm:prSet/>
      <dgm:spPr/>
      <dgm:t>
        <a:bodyPr/>
        <a:lstStyle/>
        <a:p>
          <a:endParaRPr lang="zh-CN" altLang="en-US"/>
        </a:p>
      </dgm:t>
    </dgm:pt>
    <dgm:pt modelId="{E63FC6D9-D688-4EF7-8BE8-65514BC80D5F}" type="sibTrans" cxnId="{896E8F23-6FBA-48DF-9FE7-27152D92503C}">
      <dgm:prSet/>
      <dgm:spPr/>
      <dgm:t>
        <a:bodyPr/>
        <a:lstStyle/>
        <a:p>
          <a:endParaRPr lang="zh-CN" altLang="en-US"/>
        </a:p>
      </dgm:t>
    </dgm:pt>
    <dgm:pt modelId="{A351FD26-D212-4BF6-8982-38D2B5BD2B53}" type="pres">
      <dgm:prSet presAssocID="{6DC065E4-88E1-49F1-9B16-E8DF56BB650E}" presName="diagram" presStyleCnt="0">
        <dgm:presLayoutVars>
          <dgm:chPref val="1"/>
          <dgm:dir/>
          <dgm:animOne val="branch"/>
          <dgm:animLvl val="lvl"/>
          <dgm:resizeHandles val="exact"/>
        </dgm:presLayoutVars>
      </dgm:prSet>
      <dgm:spPr/>
    </dgm:pt>
    <dgm:pt modelId="{8ECEB1D6-C0F6-4B06-8E4F-ECF501EE8402}" type="pres">
      <dgm:prSet presAssocID="{BE988D18-560F-4DAF-9DEC-7AC50C1C0DD0}" presName="root1" presStyleCnt="0"/>
      <dgm:spPr/>
    </dgm:pt>
    <dgm:pt modelId="{0C8616AE-1E49-4548-95E1-906082DC3913}" type="pres">
      <dgm:prSet presAssocID="{BE988D18-560F-4DAF-9DEC-7AC50C1C0DD0}" presName="LevelOneTextNode" presStyleLbl="node0" presStyleIdx="0" presStyleCnt="1" custScaleX="197308">
        <dgm:presLayoutVars>
          <dgm:chPref val="3"/>
        </dgm:presLayoutVars>
      </dgm:prSet>
      <dgm:spPr/>
    </dgm:pt>
    <dgm:pt modelId="{7B038630-478A-433C-AF11-3CAD92B40BA0}" type="pres">
      <dgm:prSet presAssocID="{BE988D18-560F-4DAF-9DEC-7AC50C1C0DD0}" presName="level2hierChild" presStyleCnt="0"/>
      <dgm:spPr/>
    </dgm:pt>
    <dgm:pt modelId="{BAD43880-7234-467E-B6DA-5194CAC8D71B}" type="pres">
      <dgm:prSet presAssocID="{4D7330D8-64A8-46C9-B9D7-EFD174D74960}" presName="conn2-1" presStyleLbl="parChTrans1D2" presStyleIdx="0" presStyleCnt="2"/>
      <dgm:spPr/>
    </dgm:pt>
    <dgm:pt modelId="{3A76D1D2-CE15-498F-944A-75F4756ECF1D}" type="pres">
      <dgm:prSet presAssocID="{4D7330D8-64A8-46C9-B9D7-EFD174D74960}" presName="connTx" presStyleLbl="parChTrans1D2" presStyleIdx="0" presStyleCnt="2"/>
      <dgm:spPr/>
    </dgm:pt>
    <dgm:pt modelId="{DDAC5AFC-EB4C-440D-A921-FBED411F3007}" type="pres">
      <dgm:prSet presAssocID="{D8DC5A19-C235-4AE3-922A-2E5481EDCBE6}" presName="root2" presStyleCnt="0"/>
      <dgm:spPr/>
    </dgm:pt>
    <dgm:pt modelId="{DE05C116-F986-4A7A-A374-8325A3716D1A}" type="pres">
      <dgm:prSet presAssocID="{D8DC5A19-C235-4AE3-922A-2E5481EDCBE6}" presName="LevelTwoTextNode" presStyleLbl="node2" presStyleIdx="0" presStyleCnt="2" custScaleX="281660">
        <dgm:presLayoutVars>
          <dgm:chPref val="3"/>
        </dgm:presLayoutVars>
      </dgm:prSet>
      <dgm:spPr/>
    </dgm:pt>
    <dgm:pt modelId="{54D9120D-94FA-4390-99A0-BF8FB3B90EA6}" type="pres">
      <dgm:prSet presAssocID="{D8DC5A19-C235-4AE3-922A-2E5481EDCBE6}" presName="level3hierChild" presStyleCnt="0"/>
      <dgm:spPr/>
    </dgm:pt>
    <dgm:pt modelId="{594013CE-F36B-4730-92DF-7CF9E9C0DEC0}" type="pres">
      <dgm:prSet presAssocID="{E0A028F9-E2A9-497A-9B1D-192711AC0792}" presName="conn2-1" presStyleLbl="parChTrans1D2" presStyleIdx="1" presStyleCnt="2"/>
      <dgm:spPr/>
    </dgm:pt>
    <dgm:pt modelId="{745BF3F5-C3D2-4226-B13B-E26B0E4CC00B}" type="pres">
      <dgm:prSet presAssocID="{E0A028F9-E2A9-497A-9B1D-192711AC0792}" presName="connTx" presStyleLbl="parChTrans1D2" presStyleIdx="1" presStyleCnt="2"/>
      <dgm:spPr/>
    </dgm:pt>
    <dgm:pt modelId="{16D29514-0AE9-4A4C-90B8-1075FF7C3D46}" type="pres">
      <dgm:prSet presAssocID="{174F2793-036F-4326-8170-E2A8CCA68D25}" presName="root2" presStyleCnt="0"/>
      <dgm:spPr/>
    </dgm:pt>
    <dgm:pt modelId="{6F52A84C-AD54-4EE2-AAB2-7560DC05FB35}" type="pres">
      <dgm:prSet presAssocID="{174F2793-036F-4326-8170-E2A8CCA68D25}" presName="LevelTwoTextNode" presStyleLbl="node2" presStyleIdx="1" presStyleCnt="2" custScaleX="281660" custLinFactNeighborX="-5725" custLinFactNeighborY="42340">
        <dgm:presLayoutVars>
          <dgm:chPref val="3"/>
        </dgm:presLayoutVars>
      </dgm:prSet>
      <dgm:spPr/>
    </dgm:pt>
    <dgm:pt modelId="{8F1209F1-3FF1-4E92-8AEE-DDF579DCAD5A}" type="pres">
      <dgm:prSet presAssocID="{174F2793-036F-4326-8170-E2A8CCA68D25}" presName="level3hierChild" presStyleCnt="0"/>
      <dgm:spPr/>
    </dgm:pt>
  </dgm:ptLst>
  <dgm:cxnLst>
    <dgm:cxn modelId="{17C3F107-B60A-4A7B-A625-B43DBCB1EBBC}" type="presOf" srcId="{4D7330D8-64A8-46C9-B9D7-EFD174D74960}" destId="{3A76D1D2-CE15-498F-944A-75F4756ECF1D}" srcOrd="1" destOrd="0" presId="urn:microsoft.com/office/officeart/2005/8/layout/hierarchy2"/>
    <dgm:cxn modelId="{9B444916-EA44-4406-AC94-D0FAB4A17E0B}" type="presOf" srcId="{D8DC5A19-C235-4AE3-922A-2E5481EDCBE6}" destId="{DE05C116-F986-4A7A-A374-8325A3716D1A}" srcOrd="0" destOrd="0" presId="urn:microsoft.com/office/officeart/2005/8/layout/hierarchy2"/>
    <dgm:cxn modelId="{896E8F23-6FBA-48DF-9FE7-27152D92503C}" srcId="{BE988D18-560F-4DAF-9DEC-7AC50C1C0DD0}" destId="{174F2793-036F-4326-8170-E2A8CCA68D25}" srcOrd="1" destOrd="0" parTransId="{E0A028F9-E2A9-497A-9B1D-192711AC0792}" sibTransId="{E63FC6D9-D688-4EF7-8BE8-65514BC80D5F}"/>
    <dgm:cxn modelId="{D2196D43-AF36-450B-93FD-D25F352BB68B}" type="presOf" srcId="{E0A028F9-E2A9-497A-9B1D-192711AC0792}" destId="{594013CE-F36B-4730-92DF-7CF9E9C0DEC0}" srcOrd="0" destOrd="0" presId="urn:microsoft.com/office/officeart/2005/8/layout/hierarchy2"/>
    <dgm:cxn modelId="{86327F45-7F15-4DA8-A708-D8C7970F115C}" type="presOf" srcId="{E0A028F9-E2A9-497A-9B1D-192711AC0792}" destId="{745BF3F5-C3D2-4226-B13B-E26B0E4CC00B}" srcOrd="1" destOrd="0" presId="urn:microsoft.com/office/officeart/2005/8/layout/hierarchy2"/>
    <dgm:cxn modelId="{2137D29A-48CA-4E29-97B0-F49B756F3ADD}" srcId="{6DC065E4-88E1-49F1-9B16-E8DF56BB650E}" destId="{BE988D18-560F-4DAF-9DEC-7AC50C1C0DD0}" srcOrd="0" destOrd="0" parTransId="{19693168-5CE7-40BA-AEDB-4A74BF275703}" sibTransId="{A8DC107C-C99B-429B-84B6-83DC6C488680}"/>
    <dgm:cxn modelId="{CFC9879F-8D38-4234-AA1C-D7EFCF3C2E9D}" type="presOf" srcId="{4D7330D8-64A8-46C9-B9D7-EFD174D74960}" destId="{BAD43880-7234-467E-B6DA-5194CAC8D71B}" srcOrd="0" destOrd="0" presId="urn:microsoft.com/office/officeart/2005/8/layout/hierarchy2"/>
    <dgm:cxn modelId="{957F63C6-C4BA-4B07-9482-7C296CB9AB47}" type="presOf" srcId="{BE988D18-560F-4DAF-9DEC-7AC50C1C0DD0}" destId="{0C8616AE-1E49-4548-95E1-906082DC3913}" srcOrd="0" destOrd="0" presId="urn:microsoft.com/office/officeart/2005/8/layout/hierarchy2"/>
    <dgm:cxn modelId="{910B75CA-5616-4F7F-B0D6-D66DDFF25CBC}" type="presOf" srcId="{174F2793-036F-4326-8170-E2A8CCA68D25}" destId="{6F52A84C-AD54-4EE2-AAB2-7560DC05FB35}" srcOrd="0" destOrd="0" presId="urn:microsoft.com/office/officeart/2005/8/layout/hierarchy2"/>
    <dgm:cxn modelId="{AA97E9E0-6ABC-4DFF-A098-6062D59DCF0D}" srcId="{BE988D18-560F-4DAF-9DEC-7AC50C1C0DD0}" destId="{D8DC5A19-C235-4AE3-922A-2E5481EDCBE6}" srcOrd="0" destOrd="0" parTransId="{4D7330D8-64A8-46C9-B9D7-EFD174D74960}" sibTransId="{311847A8-BF37-49FC-A958-4EC6696DF03E}"/>
    <dgm:cxn modelId="{FB4840EE-7539-4756-8ACD-E660D07D7F93}" type="presOf" srcId="{6DC065E4-88E1-49F1-9B16-E8DF56BB650E}" destId="{A351FD26-D212-4BF6-8982-38D2B5BD2B53}" srcOrd="0" destOrd="0" presId="urn:microsoft.com/office/officeart/2005/8/layout/hierarchy2"/>
    <dgm:cxn modelId="{AC28FDA9-6AE1-45C2-956C-CB1222B3444E}" type="presParOf" srcId="{A351FD26-D212-4BF6-8982-38D2B5BD2B53}" destId="{8ECEB1D6-C0F6-4B06-8E4F-ECF501EE8402}" srcOrd="0" destOrd="0" presId="urn:microsoft.com/office/officeart/2005/8/layout/hierarchy2"/>
    <dgm:cxn modelId="{F7B5BAFD-5622-4D62-B498-9908386091F4}" type="presParOf" srcId="{8ECEB1D6-C0F6-4B06-8E4F-ECF501EE8402}" destId="{0C8616AE-1E49-4548-95E1-906082DC3913}" srcOrd="0" destOrd="0" presId="urn:microsoft.com/office/officeart/2005/8/layout/hierarchy2"/>
    <dgm:cxn modelId="{C83BED1A-D015-4A8A-B2BC-122E6465DD1D}" type="presParOf" srcId="{8ECEB1D6-C0F6-4B06-8E4F-ECF501EE8402}" destId="{7B038630-478A-433C-AF11-3CAD92B40BA0}" srcOrd="1" destOrd="0" presId="urn:microsoft.com/office/officeart/2005/8/layout/hierarchy2"/>
    <dgm:cxn modelId="{4711B277-C9B2-44C2-8466-A4279F688D2A}" type="presParOf" srcId="{7B038630-478A-433C-AF11-3CAD92B40BA0}" destId="{BAD43880-7234-467E-B6DA-5194CAC8D71B}" srcOrd="0" destOrd="0" presId="urn:microsoft.com/office/officeart/2005/8/layout/hierarchy2"/>
    <dgm:cxn modelId="{06213D5A-F6BE-481E-869A-40EC61495240}" type="presParOf" srcId="{BAD43880-7234-467E-B6DA-5194CAC8D71B}" destId="{3A76D1D2-CE15-498F-944A-75F4756ECF1D}" srcOrd="0" destOrd="0" presId="urn:microsoft.com/office/officeart/2005/8/layout/hierarchy2"/>
    <dgm:cxn modelId="{2DF4EC10-EB2F-47D7-B5EF-E8B51DD7C59A}" type="presParOf" srcId="{7B038630-478A-433C-AF11-3CAD92B40BA0}" destId="{DDAC5AFC-EB4C-440D-A921-FBED411F3007}" srcOrd="1" destOrd="0" presId="urn:microsoft.com/office/officeart/2005/8/layout/hierarchy2"/>
    <dgm:cxn modelId="{E513B8CC-56D5-4FEE-8355-B72E9DD6FD9D}" type="presParOf" srcId="{DDAC5AFC-EB4C-440D-A921-FBED411F3007}" destId="{DE05C116-F986-4A7A-A374-8325A3716D1A}" srcOrd="0" destOrd="0" presId="urn:microsoft.com/office/officeart/2005/8/layout/hierarchy2"/>
    <dgm:cxn modelId="{4D99958E-EB4D-4352-9066-A0CE2162C50D}" type="presParOf" srcId="{DDAC5AFC-EB4C-440D-A921-FBED411F3007}" destId="{54D9120D-94FA-4390-99A0-BF8FB3B90EA6}" srcOrd="1" destOrd="0" presId="urn:microsoft.com/office/officeart/2005/8/layout/hierarchy2"/>
    <dgm:cxn modelId="{1C06067E-E35B-4A7D-9D60-C1767214DA97}" type="presParOf" srcId="{7B038630-478A-433C-AF11-3CAD92B40BA0}" destId="{594013CE-F36B-4730-92DF-7CF9E9C0DEC0}" srcOrd="2" destOrd="0" presId="urn:microsoft.com/office/officeart/2005/8/layout/hierarchy2"/>
    <dgm:cxn modelId="{01ED2D84-89D4-46E0-B3F1-915E5529FFFE}" type="presParOf" srcId="{594013CE-F36B-4730-92DF-7CF9E9C0DEC0}" destId="{745BF3F5-C3D2-4226-B13B-E26B0E4CC00B}" srcOrd="0" destOrd="0" presId="urn:microsoft.com/office/officeart/2005/8/layout/hierarchy2"/>
    <dgm:cxn modelId="{2CF63D00-4ACB-41E7-AC6A-A020484AD7EA}" type="presParOf" srcId="{7B038630-478A-433C-AF11-3CAD92B40BA0}" destId="{16D29514-0AE9-4A4C-90B8-1075FF7C3D46}" srcOrd="3" destOrd="0" presId="urn:microsoft.com/office/officeart/2005/8/layout/hierarchy2"/>
    <dgm:cxn modelId="{90348B86-200F-4EDD-A7AE-F28C9EC25C83}" type="presParOf" srcId="{16D29514-0AE9-4A4C-90B8-1075FF7C3D46}" destId="{6F52A84C-AD54-4EE2-AAB2-7560DC05FB35}" srcOrd="0" destOrd="0" presId="urn:microsoft.com/office/officeart/2005/8/layout/hierarchy2"/>
    <dgm:cxn modelId="{9C49EE30-25C6-4E40-B68B-DB14EFF1AE85}" type="presParOf" srcId="{16D29514-0AE9-4A4C-90B8-1075FF7C3D46}" destId="{8F1209F1-3FF1-4E92-8AEE-DDF579DCAD5A}"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A4DD2-795D-4422-8CF4-CB947E6E5753}">
      <dsp:nvSpPr>
        <dsp:cNvPr id="0" name=""/>
        <dsp:cNvSpPr/>
      </dsp:nvSpPr>
      <dsp:spPr>
        <a:xfrm>
          <a:off x="0" y="406773"/>
          <a:ext cx="702811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6C55F4-9F36-460F-9717-C081036C0CD2}">
      <dsp:nvSpPr>
        <dsp:cNvPr id="0" name=""/>
        <dsp:cNvSpPr/>
      </dsp:nvSpPr>
      <dsp:spPr>
        <a:xfrm>
          <a:off x="351405" y="52533"/>
          <a:ext cx="4919677"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1.</a:t>
          </a:r>
          <a:r>
            <a:rPr lang="zh-CN" altLang="en-US" sz="2400" kern="1200" dirty="0"/>
            <a:t>系统模型</a:t>
          </a:r>
        </a:p>
      </dsp:txBody>
      <dsp:txXfrm>
        <a:off x="385990" y="87118"/>
        <a:ext cx="4850507" cy="639310"/>
      </dsp:txXfrm>
    </dsp:sp>
    <dsp:sp modelId="{AE57DAD8-2246-458D-A07E-F0901F2DC8E3}">
      <dsp:nvSpPr>
        <dsp:cNvPr id="0" name=""/>
        <dsp:cNvSpPr/>
      </dsp:nvSpPr>
      <dsp:spPr>
        <a:xfrm>
          <a:off x="0" y="1495413"/>
          <a:ext cx="702811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504391-4E97-470A-874E-76693679CAFA}">
      <dsp:nvSpPr>
        <dsp:cNvPr id="0" name=""/>
        <dsp:cNvSpPr/>
      </dsp:nvSpPr>
      <dsp:spPr>
        <a:xfrm>
          <a:off x="351405" y="1141173"/>
          <a:ext cx="4919677"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2.</a:t>
          </a:r>
          <a:r>
            <a:rPr lang="zh-CN" altLang="en-US" sz="2400" kern="1200" dirty="0"/>
            <a:t>信息价值定义</a:t>
          </a:r>
        </a:p>
      </dsp:txBody>
      <dsp:txXfrm>
        <a:off x="385990" y="1175758"/>
        <a:ext cx="4850507" cy="639310"/>
      </dsp:txXfrm>
    </dsp:sp>
    <dsp:sp modelId="{AB4C8A46-D312-451B-9453-FC89F184FFD3}">
      <dsp:nvSpPr>
        <dsp:cNvPr id="0" name=""/>
        <dsp:cNvSpPr/>
      </dsp:nvSpPr>
      <dsp:spPr>
        <a:xfrm>
          <a:off x="0" y="2584053"/>
          <a:ext cx="702811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223947-5280-45F9-BF0B-C4D36EAB5E3D}">
      <dsp:nvSpPr>
        <dsp:cNvPr id="0" name=""/>
        <dsp:cNvSpPr/>
      </dsp:nvSpPr>
      <dsp:spPr>
        <a:xfrm>
          <a:off x="351405" y="2229813"/>
          <a:ext cx="4919677"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22350">
            <a:lnSpc>
              <a:spcPct val="90000"/>
            </a:lnSpc>
            <a:spcBef>
              <a:spcPct val="0"/>
            </a:spcBef>
            <a:spcAft>
              <a:spcPct val="35000"/>
            </a:spcAft>
            <a:buNone/>
          </a:pPr>
          <a:r>
            <a:rPr lang="en-US" altLang="zh-CN" sz="2300" kern="1200" dirty="0"/>
            <a:t>3.</a:t>
          </a:r>
          <a:r>
            <a:rPr lang="zh-CN" altLang="en-US" sz="2300" kern="1200" dirty="0"/>
            <a:t>基于信息价值的短期优化调度</a:t>
          </a:r>
          <a:endParaRPr lang="zh-CN" altLang="en-US" sz="2300" kern="1200" dirty="0">
            <a:solidFill>
              <a:srgbClr val="000000">
                <a:hueOff val="0"/>
                <a:satOff val="0"/>
                <a:lumOff val="0"/>
                <a:alphaOff val="0"/>
              </a:srgbClr>
            </a:solidFill>
            <a:latin typeface="Arial"/>
            <a:ea typeface="宋体"/>
            <a:cs typeface="+mn-cs"/>
          </a:endParaRPr>
        </a:p>
      </dsp:txBody>
      <dsp:txXfrm>
        <a:off x="385990" y="2264398"/>
        <a:ext cx="4850507" cy="639310"/>
      </dsp:txXfrm>
    </dsp:sp>
    <dsp:sp modelId="{905A417D-BB35-4E1A-9EF5-731DA778D633}">
      <dsp:nvSpPr>
        <dsp:cNvPr id="0" name=""/>
        <dsp:cNvSpPr/>
      </dsp:nvSpPr>
      <dsp:spPr>
        <a:xfrm>
          <a:off x="0" y="3672693"/>
          <a:ext cx="702811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83967F-AF84-4722-BBE9-C358F7E583A2}">
      <dsp:nvSpPr>
        <dsp:cNvPr id="0" name=""/>
        <dsp:cNvSpPr/>
      </dsp:nvSpPr>
      <dsp:spPr>
        <a:xfrm>
          <a:off x="351405" y="3318453"/>
          <a:ext cx="4919677"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4.</a:t>
          </a:r>
          <a:r>
            <a:rPr lang="zh-CN" altLang="en-US" sz="2400" kern="1200" dirty="0"/>
            <a:t>仿真结果</a:t>
          </a:r>
        </a:p>
      </dsp:txBody>
      <dsp:txXfrm>
        <a:off x="385990" y="3353038"/>
        <a:ext cx="4850507" cy="639310"/>
      </dsp:txXfrm>
    </dsp:sp>
    <dsp:sp modelId="{65436849-9DE0-4004-A55A-4FB21359BD84}">
      <dsp:nvSpPr>
        <dsp:cNvPr id="0" name=""/>
        <dsp:cNvSpPr/>
      </dsp:nvSpPr>
      <dsp:spPr>
        <a:xfrm>
          <a:off x="0" y="4761333"/>
          <a:ext cx="7028110" cy="604800"/>
        </a:xfrm>
        <a:prstGeom prst="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F6B671-F34C-4410-847F-32E6E0B536E3}">
      <dsp:nvSpPr>
        <dsp:cNvPr id="0" name=""/>
        <dsp:cNvSpPr/>
      </dsp:nvSpPr>
      <dsp:spPr>
        <a:xfrm>
          <a:off x="351405" y="4407093"/>
          <a:ext cx="4919677" cy="70848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52" tIns="0" rIns="185952" bIns="0" numCol="1" spcCol="1270" anchor="ctr" anchorCtr="0">
          <a:noAutofit/>
        </a:bodyPr>
        <a:lstStyle/>
        <a:p>
          <a:pPr marL="0" lvl="0" indent="0" algn="l" defTabSz="1066800">
            <a:lnSpc>
              <a:spcPct val="90000"/>
            </a:lnSpc>
            <a:spcBef>
              <a:spcPct val="0"/>
            </a:spcBef>
            <a:spcAft>
              <a:spcPct val="35000"/>
            </a:spcAft>
            <a:buNone/>
          </a:pPr>
          <a:r>
            <a:rPr lang="en-US" altLang="zh-CN" sz="2400" kern="1200" dirty="0"/>
            <a:t>5.</a:t>
          </a:r>
          <a:r>
            <a:rPr lang="zh-CN" altLang="en-US" sz="2400" kern="1200" dirty="0"/>
            <a:t>基于信息价值的长期优化调度</a:t>
          </a:r>
        </a:p>
      </dsp:txBody>
      <dsp:txXfrm>
        <a:off x="385990" y="4441678"/>
        <a:ext cx="4850507"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616AE-1E49-4548-95E1-906082DC3913}">
      <dsp:nvSpPr>
        <dsp:cNvPr id="0" name=""/>
        <dsp:cNvSpPr/>
      </dsp:nvSpPr>
      <dsp:spPr>
        <a:xfrm>
          <a:off x="2606" y="932973"/>
          <a:ext cx="2026518" cy="51354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V(m) = A</a:t>
          </a:r>
          <a:r>
            <a:rPr lang="en-US" altLang="zh-CN" sz="1100" kern="1200" dirty="0">
              <a:sym typeface="Wingdings" panose="05000000000000000000" pitchFamily="2" charset="2"/>
            </a:rPr>
            <a:t></a:t>
          </a:r>
          <a:r>
            <a:rPr lang="en-US" altLang="zh-CN" sz="1100" kern="1200" dirty="0"/>
            <a:t>Q(t) + </a:t>
          </a:r>
          <a:r>
            <a:rPr lang="en-US" altLang="zh-CN" sz="1100" kern="1200" dirty="0" err="1"/>
            <a:t>B</a:t>
          </a:r>
          <a:r>
            <a:rPr lang="en-US" altLang="zh-CN" sz="1100" kern="1200" dirty="0" err="1">
              <a:sym typeface="Wingdings" panose="05000000000000000000" pitchFamily="2" charset="2"/>
            </a:rPr>
            <a:t></a:t>
          </a:r>
          <a:r>
            <a:rPr lang="en-US" altLang="zh-CN" sz="1100" kern="1200" dirty="0" err="1"/>
            <a:t>age</a:t>
          </a:r>
          <a:endParaRPr lang="zh-CN" altLang="en-US" sz="1100" kern="1200" dirty="0"/>
        </a:p>
      </dsp:txBody>
      <dsp:txXfrm>
        <a:off x="17647" y="948014"/>
        <a:ext cx="1996436" cy="483459"/>
      </dsp:txXfrm>
    </dsp:sp>
    <dsp:sp modelId="{BAD43880-7234-467E-B6DA-5194CAC8D71B}">
      <dsp:nvSpPr>
        <dsp:cNvPr id="0" name=""/>
        <dsp:cNvSpPr/>
      </dsp:nvSpPr>
      <dsp:spPr>
        <a:xfrm rot="19457599">
          <a:off x="1981570" y="1022676"/>
          <a:ext cx="505942" cy="38847"/>
        </a:xfrm>
        <a:custGeom>
          <a:avLst/>
          <a:gdLst/>
          <a:ahLst/>
          <a:cxnLst/>
          <a:rect l="0" t="0" r="0" b="0"/>
          <a:pathLst>
            <a:path>
              <a:moveTo>
                <a:pt x="0" y="19423"/>
              </a:moveTo>
              <a:lnTo>
                <a:pt x="505942" y="1942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21893" y="1029452"/>
        <a:ext cx="25297" cy="25297"/>
      </dsp:txXfrm>
    </dsp:sp>
    <dsp:sp modelId="{DE05C116-F986-4A7A-A374-8325A3716D1A}">
      <dsp:nvSpPr>
        <dsp:cNvPr id="0" name=""/>
        <dsp:cNvSpPr/>
      </dsp:nvSpPr>
      <dsp:spPr>
        <a:xfrm>
          <a:off x="2439958" y="637686"/>
          <a:ext cx="2892883" cy="51354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V(m+1) = A </a:t>
          </a:r>
          <a:r>
            <a:rPr lang="en-US" altLang="zh-CN" sz="1100" kern="1200" dirty="0">
              <a:sym typeface="Wingdings" panose="05000000000000000000" pitchFamily="2" charset="2"/>
            </a:rPr>
            <a:t> </a:t>
          </a:r>
          <a:r>
            <a:rPr lang="en-US" altLang="zh-CN" sz="1100" kern="1200" dirty="0"/>
            <a:t>(Q(t+1)) + B </a:t>
          </a:r>
          <a:r>
            <a:rPr lang="en-US" altLang="zh-CN" sz="1100" kern="1200" dirty="0">
              <a:sym typeface="Wingdings" panose="05000000000000000000" pitchFamily="2" charset="2"/>
            </a:rPr>
            <a:t></a:t>
          </a:r>
          <a:r>
            <a:rPr lang="en-US" altLang="zh-CN" sz="1100" kern="1200" dirty="0"/>
            <a:t> (age + 1)</a:t>
          </a:r>
          <a:endParaRPr lang="zh-CN" altLang="en-US" sz="1100" kern="1200" dirty="0"/>
        </a:p>
      </dsp:txBody>
      <dsp:txXfrm>
        <a:off x="2454999" y="652727"/>
        <a:ext cx="2862801" cy="483459"/>
      </dsp:txXfrm>
    </dsp:sp>
    <dsp:sp modelId="{594013CE-F36B-4730-92DF-7CF9E9C0DEC0}">
      <dsp:nvSpPr>
        <dsp:cNvPr id="0" name=""/>
        <dsp:cNvSpPr/>
      </dsp:nvSpPr>
      <dsp:spPr>
        <a:xfrm rot="3331594">
          <a:off x="1894171" y="1426680"/>
          <a:ext cx="621939" cy="38847"/>
        </a:xfrm>
        <a:custGeom>
          <a:avLst/>
          <a:gdLst/>
          <a:ahLst/>
          <a:cxnLst/>
          <a:rect l="0" t="0" r="0" b="0"/>
          <a:pathLst>
            <a:path>
              <a:moveTo>
                <a:pt x="0" y="19423"/>
              </a:moveTo>
              <a:lnTo>
                <a:pt x="621939" y="19423"/>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89592" y="1430555"/>
        <a:ext cx="31096" cy="31096"/>
      </dsp:txXfrm>
    </dsp:sp>
    <dsp:sp modelId="{6F52A84C-AD54-4EE2-AAB2-7560DC05FB35}">
      <dsp:nvSpPr>
        <dsp:cNvPr id="0" name=""/>
        <dsp:cNvSpPr/>
      </dsp:nvSpPr>
      <dsp:spPr>
        <a:xfrm>
          <a:off x="2381157" y="1445693"/>
          <a:ext cx="2892883" cy="51354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V(m+1) = A </a:t>
          </a:r>
          <a:r>
            <a:rPr lang="en-US" altLang="zh-CN" sz="1100" kern="1200" dirty="0">
              <a:sym typeface="Wingdings" panose="05000000000000000000" pitchFamily="2" charset="2"/>
            </a:rPr>
            <a:t></a:t>
          </a:r>
          <a:r>
            <a:rPr lang="en-US" altLang="zh-CN" sz="1100" kern="1200" dirty="0"/>
            <a:t> (Q*(t+1)) + B</a:t>
          </a:r>
          <a:r>
            <a:rPr lang="en-US" altLang="zh-CN" sz="1100" kern="1200" dirty="0">
              <a:sym typeface="Wingdings" panose="05000000000000000000" pitchFamily="2" charset="2"/>
            </a:rPr>
            <a:t></a:t>
          </a:r>
          <a:r>
            <a:rPr lang="en-US" altLang="zh-CN" sz="1100" kern="1200" dirty="0"/>
            <a:t>0</a:t>
          </a:r>
          <a:endParaRPr lang="zh-CN" altLang="en-US" sz="1100" kern="1200" dirty="0"/>
        </a:p>
      </dsp:txBody>
      <dsp:txXfrm>
        <a:off x="2396198" y="1460734"/>
        <a:ext cx="2862801" cy="48345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4.wmf"/><Relationship Id="rId3" Type="http://schemas.openxmlformats.org/officeDocument/2006/relationships/image" Target="../media/image54.wmf"/><Relationship Id="rId7" Type="http://schemas.openxmlformats.org/officeDocument/2006/relationships/image" Target="../media/image58.wmf"/><Relationship Id="rId12" Type="http://schemas.openxmlformats.org/officeDocument/2006/relationships/image" Target="../media/image63.wmf"/><Relationship Id="rId2" Type="http://schemas.openxmlformats.org/officeDocument/2006/relationships/image" Target="../media/image53.wmf"/><Relationship Id="rId16" Type="http://schemas.openxmlformats.org/officeDocument/2006/relationships/image" Target="../media/image67.wmf"/><Relationship Id="rId1" Type="http://schemas.openxmlformats.org/officeDocument/2006/relationships/image" Target="../media/image52.wmf"/><Relationship Id="rId6" Type="http://schemas.openxmlformats.org/officeDocument/2006/relationships/image" Target="../media/image57.wmf"/><Relationship Id="rId11" Type="http://schemas.openxmlformats.org/officeDocument/2006/relationships/image" Target="../media/image62.wmf"/><Relationship Id="rId5" Type="http://schemas.openxmlformats.org/officeDocument/2006/relationships/image" Target="../media/image56.wmf"/><Relationship Id="rId15" Type="http://schemas.openxmlformats.org/officeDocument/2006/relationships/image" Target="../media/image66.wmf"/><Relationship Id="rId10" Type="http://schemas.openxmlformats.org/officeDocument/2006/relationships/image" Target="../media/image61.wmf"/><Relationship Id="rId4" Type="http://schemas.openxmlformats.org/officeDocument/2006/relationships/image" Target="../media/image55.wmf"/><Relationship Id="rId9" Type="http://schemas.openxmlformats.org/officeDocument/2006/relationships/image" Target="../media/image60.wmf"/><Relationship Id="rId14"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D75E81F-0891-434F-A026-B68BCB786D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762439C-5E2E-4911-803B-8003AE75D6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A66933-8D4F-4B54-A791-0396CAB8B10B}" type="datetimeFigureOut">
              <a:rPr lang="zh-CN" altLang="en-US" smtClean="0"/>
              <a:t>2022/3/16</a:t>
            </a:fld>
            <a:endParaRPr lang="zh-CN" altLang="en-US"/>
          </a:p>
        </p:txBody>
      </p:sp>
      <p:sp>
        <p:nvSpPr>
          <p:cNvPr id="4" name="页脚占位符 3">
            <a:extLst>
              <a:ext uri="{FF2B5EF4-FFF2-40B4-BE49-F238E27FC236}">
                <a16:creationId xmlns:a16="http://schemas.microsoft.com/office/drawing/2014/main" id="{DA3024A9-7BB1-4AC3-8E3D-87B64C70C1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B0A054F-8598-4372-B005-CDF33B70B1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BB8F99-F8C3-4779-949B-87104DC48964}" type="slidenum">
              <a:rPr lang="zh-CN" altLang="en-US" smtClean="0"/>
              <a:t>‹#›</a:t>
            </a:fld>
            <a:endParaRPr lang="zh-CN" altLang="en-US"/>
          </a:p>
        </p:txBody>
      </p:sp>
    </p:spTree>
    <p:extLst>
      <p:ext uri="{BB962C8B-B14F-4D97-AF65-F5344CB8AC3E}">
        <p14:creationId xmlns:p14="http://schemas.microsoft.com/office/powerpoint/2010/main" val="1281823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p:cNvSpPr>
          <p:nvPr>
            <p:ph type="sldImg"/>
          </p:nvPr>
        </p:nvSpPr>
        <p:spPr/>
      </p:sp>
      <p:sp>
        <p:nvSpPr>
          <p:cNvPr id="7170" name="文本占位符 2"/>
          <p:cNvSpPr>
            <a:spLocks noGrp="1"/>
          </p:cNvSpPr>
          <p:nvPr>
            <p:ph type="body"/>
          </p:nvPr>
        </p:nvSpPr>
        <p:spPr/>
        <p:txBody>
          <a:bodyPr lIns="91440" tIns="45720" rIns="91440" bIns="45720" anchor="t"/>
          <a:lstStyle/>
          <a:p>
            <a:pPr lvl="0"/>
            <a:endParaRPr lang="zh-CN" altLang="en-US"/>
          </a:p>
        </p:txBody>
      </p:sp>
      <p:sp>
        <p:nvSpPr>
          <p:cNvPr id="2" name="页脚占位符 1">
            <a:extLst>
              <a:ext uri="{FF2B5EF4-FFF2-40B4-BE49-F238E27FC236}">
                <a16:creationId xmlns:a16="http://schemas.microsoft.com/office/drawing/2014/main" id="{32912190-03CD-45FE-B2F3-57A914C4F66E}"/>
              </a:ext>
            </a:extLst>
          </p:cNvPr>
          <p:cNvSpPr>
            <a:spLocks noGrp="1"/>
          </p:cNvSpPr>
          <p:nvPr>
            <p:ph type="ftr" sz="quarter" idx="4"/>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时隙不同，计算开销的变化，</a:t>
            </a:r>
            <a:r>
              <a:rPr lang="en-US" altLang="zh-CN" dirty="0"/>
              <a:t>MSE</a:t>
            </a:r>
            <a:r>
              <a:rPr lang="zh-CN" altLang="en-US" dirty="0"/>
              <a:t>的变化，由结果可知计算资源归一化，可见在帧长</a:t>
            </a:r>
            <a:r>
              <a:rPr lang="en-US" altLang="zh-CN" dirty="0"/>
              <a:t>5</a:t>
            </a:r>
            <a:r>
              <a:rPr lang="zh-CN" altLang="en-US" dirty="0"/>
              <a:t>时，计算资源和 </a:t>
            </a:r>
            <a:r>
              <a:rPr lang="en-US" altLang="zh-CN" dirty="0" err="1"/>
              <a:t>mse</a:t>
            </a:r>
            <a:r>
              <a:rPr lang="en-US" altLang="zh-CN" dirty="0"/>
              <a:t> </a:t>
            </a:r>
            <a:r>
              <a:rPr lang="zh-CN" altLang="en-US" dirty="0"/>
              <a:t>均衡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16658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时隙不同，计算开销的变化，</a:t>
            </a:r>
            <a:r>
              <a:rPr lang="en-US" altLang="zh-CN" dirty="0"/>
              <a:t>MSE</a:t>
            </a:r>
            <a:r>
              <a:rPr lang="zh-CN" altLang="en-US" dirty="0"/>
              <a:t>的变化，由结果可知计算资源归一化，可见在帧长</a:t>
            </a:r>
            <a:r>
              <a:rPr lang="en-US" altLang="zh-CN" dirty="0"/>
              <a:t>5</a:t>
            </a:r>
            <a:r>
              <a:rPr lang="zh-CN" altLang="en-US" dirty="0"/>
              <a:t>时，计算资源和 </a:t>
            </a:r>
            <a:r>
              <a:rPr lang="en-US" altLang="zh-CN" dirty="0" err="1"/>
              <a:t>mse</a:t>
            </a:r>
            <a:r>
              <a:rPr lang="en-US" altLang="zh-CN" dirty="0"/>
              <a:t> </a:t>
            </a:r>
            <a:r>
              <a:rPr lang="zh-CN" altLang="en-US" dirty="0"/>
              <a:t>均衡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3690712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23</a:t>
            </a:fld>
            <a:endParaRPr lang="zh-CN" altLang="en-US"/>
          </a:p>
        </p:txBody>
      </p:sp>
    </p:spTree>
    <p:extLst>
      <p:ext uri="{BB962C8B-B14F-4D97-AF65-F5344CB8AC3E}">
        <p14:creationId xmlns:p14="http://schemas.microsoft.com/office/powerpoint/2010/main" val="232903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作用机理描述为：在每一个采用时刻，根据获得的当前测量信息，在线求解一个有限时间开环优化问题，并将得到的控制序列的第一个元素作用于被控对象。在下一个采样时刻，重复上述过程：用新的测量值作为此时预测系统未来动态的初始条件，刷新优化问题并重新求解 。</a:t>
            </a:r>
          </a:p>
          <a:p>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算法包括三个步骤：</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）预测系统未来动态；</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）（数值）求解开环优化问题；</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）将优化解的第一个元素（或者说第一部分）作用于系统</a:t>
            </a:r>
          </a:p>
          <a:p>
            <a:r>
              <a:rPr lang="zh-CN" altLang="en-US" sz="1200" b="0" i="0" kern="1200" dirty="0">
                <a:solidFill>
                  <a:schemeClr val="tx1"/>
                </a:solidFill>
                <a:effectLst/>
                <a:latin typeface="+mn-lt"/>
                <a:ea typeface="+mn-ea"/>
                <a:cs typeface="+mn-cs"/>
              </a:rPr>
              <a:t>这三步是在每个采样时刻重复进行的，且无论采用什么样的模型，每个采样时刻得到的测量值都作为当前时刻预测系统未来动态的初始条件</a:t>
            </a:r>
          </a:p>
          <a:p>
            <a:r>
              <a:rPr lang="zh-CN" altLang="en-US" sz="1200" b="0" i="0" kern="1200" dirty="0">
                <a:solidFill>
                  <a:schemeClr val="tx1"/>
                </a:solidFill>
                <a:effectLst/>
                <a:latin typeface="+mn-lt"/>
                <a:ea typeface="+mn-ea"/>
                <a:cs typeface="+mn-cs"/>
              </a:rPr>
              <a:t>在线求解开环优化问题获得开环优化序列是</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和传统控制方法的主要区别，因为后者通常是离线求解一个反馈控制律，并将得到的反馈控制律一直作用于系统。</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基于模型的预测</a:t>
            </a: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算法中，需要一个描述对象动态行为的模型，这个模型的作用是预测系统未来的动态。即能够根据系统</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时刻的状态和</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时刻的控制输入，预测到</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时刻的输出。在这里</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时刻的输入正是用来控制系统</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时间的输出，使其最大限度的接近</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时刻的期望值。故我们强调的是该模型的预测作用，而不是模型的形式。</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滚动优化</a:t>
            </a:r>
          </a:p>
          <a:p>
            <a:r>
              <a:rPr lang="zh-CN" altLang="en-US" sz="1200" b="0" i="0" kern="1200" dirty="0">
                <a:solidFill>
                  <a:schemeClr val="tx1"/>
                </a:solidFill>
                <a:effectLst/>
                <a:latin typeface="+mn-lt"/>
                <a:ea typeface="+mn-ea"/>
                <a:cs typeface="+mn-cs"/>
              </a:rPr>
              <a:t>因为外部干扰和模型失配的影响，系统的预测输出和实际输出存在着偏差，如果测量值能测到这个偏差，那么在下一时刻能根据这个测量到偏差的测量值在线求解下一时刻的控制输入，即优化掉了这个偏差值。若将求解的控制输出的全部序列作用于系统，那么</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时刻的测量值不能影响控制动作，也就是说测量值所包括的外部干扰或模型误差信息得不到有效利用。故我们将每个采样时刻的优化解的第一个分量作用于系统，在下一个采用时刻，根据新得到的测量值为初始条件重新预测系统的未来输出并求解优化解，继续讲这个时刻的优化解的第一个分量作用于系统，这样重复至无穷。</a:t>
            </a:r>
          </a:p>
          <a:p>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88052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MPC</a:t>
            </a:r>
            <a:r>
              <a:rPr lang="zh-CN" altLang="en-US" sz="1200" b="1" i="0" kern="1200" dirty="0">
                <a:solidFill>
                  <a:schemeClr val="tx1"/>
                </a:solidFill>
                <a:effectLst/>
                <a:latin typeface="+mn-lt"/>
                <a:ea typeface="+mn-ea"/>
                <a:cs typeface="+mn-cs"/>
              </a:rPr>
              <a:t>参数选择</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选择一个好的参数不仅影响</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控制的性能，而且还会影响到</a:t>
            </a:r>
            <a:r>
              <a:rPr lang="en-US" altLang="zh-CN" sz="1200" b="0" i="0" kern="1200" dirty="0">
                <a:solidFill>
                  <a:schemeClr val="tx1"/>
                </a:solidFill>
                <a:effectLst/>
                <a:latin typeface="+mn-lt"/>
                <a:ea typeface="+mn-ea"/>
                <a:cs typeface="+mn-cs"/>
              </a:rPr>
              <a:t>MPC</a:t>
            </a:r>
            <a:r>
              <a:rPr lang="zh-CN" altLang="en-US" sz="1200" b="0" i="0" kern="1200" dirty="0">
                <a:solidFill>
                  <a:schemeClr val="tx1"/>
                </a:solidFill>
                <a:effectLst/>
                <a:latin typeface="+mn-lt"/>
                <a:ea typeface="+mn-ea"/>
                <a:cs typeface="+mn-cs"/>
              </a:rPr>
              <a:t>每一个</a:t>
            </a:r>
            <a:r>
              <a:rPr lang="en-US" altLang="zh-CN" sz="1200" b="0" i="0" kern="1200" dirty="0">
                <a:solidFill>
                  <a:schemeClr val="tx1"/>
                </a:solidFill>
                <a:effectLst/>
                <a:latin typeface="+mn-lt"/>
                <a:ea typeface="+mn-ea"/>
                <a:cs typeface="+mn-cs"/>
              </a:rPr>
              <a:t>timestep</a:t>
            </a:r>
            <a:r>
              <a:rPr lang="zh-CN" altLang="en-US" sz="1200" b="0" i="0" kern="1200" dirty="0">
                <a:solidFill>
                  <a:schemeClr val="tx1"/>
                </a:solidFill>
                <a:effectLst/>
                <a:latin typeface="+mn-lt"/>
                <a:ea typeface="+mn-ea"/>
                <a:cs typeface="+mn-cs"/>
              </a:rPr>
              <a:t>内进行在线优化的计算复杂度。这里将会给出关于控制器采样周期、预测及控制范围</a:t>
            </a:r>
            <a:r>
              <a:rPr lang="en-US" altLang="zh-CN" sz="1200" b="0" i="0" kern="1200" dirty="0">
                <a:solidFill>
                  <a:schemeClr val="tx1"/>
                </a:solidFill>
                <a:effectLst/>
                <a:latin typeface="+mn-lt"/>
                <a:ea typeface="+mn-ea"/>
                <a:cs typeface="+mn-cs"/>
              </a:rPr>
              <a:t>(prediction and control)</a:t>
            </a:r>
            <a:r>
              <a:rPr lang="zh-CN" altLang="en-US" sz="1200" b="0" i="0" kern="1200" dirty="0">
                <a:solidFill>
                  <a:schemeClr val="tx1"/>
                </a:solidFill>
                <a:effectLst/>
                <a:latin typeface="+mn-lt"/>
                <a:ea typeface="+mn-ea"/>
                <a:cs typeface="+mn-cs"/>
              </a:rPr>
              <a:t>、约束及权重。</a:t>
            </a:r>
          </a:p>
          <a:p>
            <a:r>
              <a:rPr lang="zh-CN" altLang="en-US" sz="1200" b="0" i="0" kern="1200" dirty="0">
                <a:solidFill>
                  <a:schemeClr val="tx1"/>
                </a:solidFill>
                <a:effectLst/>
                <a:latin typeface="+mn-lt"/>
                <a:ea typeface="+mn-ea"/>
                <a:cs typeface="+mn-cs"/>
              </a:rPr>
              <a:t>采样周期的选择</a:t>
            </a:r>
          </a:p>
          <a:p>
            <a:r>
              <a:rPr lang="zh-CN" altLang="en-US" sz="1200" b="0" i="0" kern="1200" dirty="0">
                <a:solidFill>
                  <a:schemeClr val="tx1"/>
                </a:solidFill>
                <a:effectLst/>
                <a:latin typeface="+mn-lt"/>
                <a:ea typeface="+mn-ea"/>
                <a:cs typeface="+mn-cs"/>
              </a:rPr>
              <a:t>采样周期过大，则系统反应过慢导致难以及时进行修正控制，而采样周期过小，则会导致系统产生大量的在线优化计算，给系统带来较大的开销。</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195377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由通信模型可知，这样的十分通信方式受参与交通的车辆数目影响，当车辆数目很多时，时隙可能不足以允许所有的车辆以同样的周期通信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393114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我们将二者进行复合，即可以将信息价值量化，单因为信息的多样性，在不同系统中信息价值很难用一个通用函数求解</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380261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我们可以将每一帧到达的包按照</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的大小进行取舍（假如包的数量是溢出的），这里值得注意的是，我们假使</a:t>
            </a:r>
            <a:r>
              <a:rPr lang="en-US" altLang="zh-CN" dirty="0">
                <a:latin typeface="微软雅黑" panose="020B0503020204020204" pitchFamily="34" charset="-122"/>
                <a:ea typeface="微软雅黑" panose="020B0503020204020204" pitchFamily="34" charset="-122"/>
              </a:rPr>
              <a:t>v</a:t>
            </a:r>
            <a:r>
              <a:rPr lang="zh-CN" altLang="en-US" dirty="0">
                <a:latin typeface="微软雅黑" panose="020B0503020204020204" pitchFamily="34" charset="-122"/>
                <a:ea typeface="微软雅黑" panose="020B0503020204020204" pitchFamily="34" charset="-122"/>
              </a:rPr>
              <a:t>的值是在车辆本地离线计算的，然后由 </a:t>
            </a:r>
            <a:r>
              <a:rPr lang="en-US" altLang="zh-CN" dirty="0">
                <a:latin typeface="Arial" panose="020B0604020202020204" pitchFamily="34" charset="0"/>
                <a:cs typeface="Arial" panose="020B0604020202020204" pitchFamily="34" charset="0"/>
              </a:rPr>
              <a:t>State information</a:t>
            </a:r>
            <a:r>
              <a:rPr lang="zh-CN" altLang="en-US" dirty="0">
                <a:latin typeface="微软雅黑" panose="020B0503020204020204" pitchFamily="34" charset="-122"/>
                <a:ea typeface="微软雅黑" panose="020B0503020204020204" pitchFamily="34" charset="-122"/>
                <a:cs typeface="Arial" panose="020B0604020202020204" pitchFamily="34" charset="0"/>
              </a:rPr>
              <a:t> 信道被路口调度单元感知，然后再由调度单元统筹进行（</a:t>
            </a:r>
            <a:r>
              <a:rPr lang="en-US" altLang="zh-CN" dirty="0">
                <a:latin typeface="微软雅黑" panose="020B0503020204020204" pitchFamily="34" charset="-122"/>
                <a:ea typeface="微软雅黑" panose="020B0503020204020204" pitchFamily="34" charset="-122"/>
                <a:cs typeface="Arial" panose="020B0604020202020204" pitchFamily="34" charset="0"/>
              </a:rPr>
              <a:t>7</a:t>
            </a:r>
            <a:r>
              <a:rPr lang="zh-CN" altLang="en-US" dirty="0">
                <a:latin typeface="微软雅黑" panose="020B0503020204020204" pitchFamily="34" charset="-122"/>
                <a:ea typeface="微软雅黑" panose="020B0503020204020204" pitchFamily="34" charset="-122"/>
                <a:cs typeface="Arial" panose="020B0604020202020204" pitchFamily="34" charset="0"/>
              </a:rPr>
              <a:t>）问题的计算</a:t>
            </a:r>
            <a:endParaRPr lang="zh-CN" altLang="en-US" dirty="0"/>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49215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状态为位置和速度，控制变量为加速度，状态权重是求解中的偏重（这里偏重位置，而不是速度）</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623561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我们首先在单车场景进行了比对，如图所示，车辆（点）依照预期路径行进（红），蓝色为实际路径，黄色为预测窗口，图一中我们设置通信次数为</a:t>
            </a:r>
            <a:r>
              <a:rPr lang="en-US" altLang="zh-CN" dirty="0"/>
              <a:t>200</a:t>
            </a:r>
            <a:r>
              <a:rPr lang="zh-CN" altLang="en-US" dirty="0"/>
              <a:t>次（采样周期</a:t>
            </a:r>
            <a:r>
              <a:rPr lang="en-US" altLang="zh-CN" dirty="0"/>
              <a:t>50ms</a:t>
            </a:r>
            <a:r>
              <a:rPr lang="zh-CN" altLang="en-US" dirty="0"/>
              <a:t>），控制效果很好，第二张图我们对车辆进行基于信息价值的调度，设置信息价值门限，只有超过门限的包才被传递，结果共进行</a:t>
            </a:r>
            <a:r>
              <a:rPr lang="en-US" altLang="zh-CN" dirty="0"/>
              <a:t>72</a:t>
            </a:r>
            <a:r>
              <a:rPr lang="zh-CN" altLang="en-US" dirty="0"/>
              <a:t>次通信，图三我们随机选取了</a:t>
            </a:r>
            <a:r>
              <a:rPr lang="en-US" altLang="zh-CN" dirty="0"/>
              <a:t>80</a:t>
            </a:r>
            <a:r>
              <a:rPr lang="zh-CN" altLang="en-US" dirty="0"/>
              <a:t>次通信，图四我们将采样周期延长的</a:t>
            </a:r>
            <a:r>
              <a:rPr lang="en-US" altLang="zh-CN" dirty="0"/>
              <a:t>3</a:t>
            </a:r>
            <a:r>
              <a:rPr lang="zh-CN" altLang="en-US" dirty="0"/>
              <a:t>倍共进行均匀的</a:t>
            </a:r>
            <a:r>
              <a:rPr lang="en-US" altLang="zh-CN" dirty="0"/>
              <a:t>68</a:t>
            </a:r>
            <a:r>
              <a:rPr lang="zh-CN" altLang="en-US" dirty="0"/>
              <a:t>次通信，其效果如动图，路径上</a:t>
            </a:r>
            <a:r>
              <a:rPr lang="en-US" altLang="zh-CN" dirty="0"/>
              <a:t>x</a:t>
            </a:r>
            <a:r>
              <a:rPr lang="zh-CN" altLang="en-US" dirty="0"/>
              <a:t>符号代表进行通信</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56635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我们有进行了多车场景的仿真，横坐标是车辆数目，每个采样周期虚拟帧长度固定为</a:t>
            </a:r>
            <a:r>
              <a:rPr lang="en-US" altLang="zh-CN" dirty="0"/>
              <a:t>5</a:t>
            </a:r>
            <a:r>
              <a:rPr lang="zh-CN" altLang="en-US" dirty="0"/>
              <a:t>，绿色为随机接入的通信方式的路径偏差，红色依照信息价值进行调度的路径偏差，蓝色是每辆车的平均通信次数，可见在车辆数倍于帧长度的情况下，依然能取得远优于随机接入的结果</a:t>
            </a:r>
          </a:p>
        </p:txBody>
      </p:sp>
      <p:sp>
        <p:nvSpPr>
          <p:cNvPr id="4" name="页脚占位符 3"/>
          <p:cNvSpPr>
            <a:spLocks noGrp="1"/>
          </p:cNvSpPr>
          <p:nvPr>
            <p:ph type="ftr" sz="quarter" idx="4"/>
          </p:nvPr>
        </p:nvSpPr>
        <p:spPr/>
        <p:txBody>
          <a:bodyPr/>
          <a:lstStyle/>
          <a:p>
            <a:endParaRPr lang="zh-CN" altLang="en-US"/>
          </a:p>
        </p:txBody>
      </p:sp>
      <p:sp>
        <p:nvSpPr>
          <p:cNvPr id="5" name="灯片编号占位符 4"/>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61849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70574"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内容占位符 3"/>
          <p:cNvSpPr>
            <a:spLocks noGrp="1"/>
          </p:cNvSpPr>
          <p:nvPr>
            <p:ph sz="half" idx="2"/>
          </p:nvPr>
        </p:nvSpPr>
        <p:spPr>
          <a:xfrm>
            <a:off x="6172200" y="1825625"/>
            <a:ext cx="5181600" cy="435133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5" name="日期占位符 4"/>
          <p:cNvSpPr>
            <a:spLocks noGrp="1"/>
          </p:cNvSpPr>
          <p:nvPr>
            <p:ph type="dt" sz="half" idx="10"/>
          </p:nvPr>
        </p:nvSpPr>
        <p:spPr/>
        <p:txBody>
          <a:bodyPr/>
          <a:lstStyle/>
          <a:p>
            <a:pPr fontAlgn="base"/>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7" name="日期占位符 6"/>
          <p:cNvSpPr>
            <a:spLocks noGrp="1"/>
          </p:cNvSpPr>
          <p:nvPr>
            <p:ph type="dt" sz="half" idx="10"/>
          </p:nvPr>
        </p:nvSpPr>
        <p:spPr/>
        <p:txBody>
          <a:bodyPr/>
          <a:lstStyle/>
          <a:p>
            <a:pPr fontAlgn="base"/>
            <a:endParaRPr lang="zh-CN" altLang="en-US" strike="noStrike" noProof="1"/>
          </a:p>
        </p:txBody>
      </p:sp>
      <p:sp>
        <p:nvSpPr>
          <p:cNvPr id="8" name="页脚占位符 7"/>
          <p:cNvSpPr>
            <a:spLocks noGrp="1"/>
          </p:cNvSpPr>
          <p:nvPr>
            <p:ph type="ftr" sz="quarter" idx="11"/>
          </p:nvPr>
        </p:nvSpPr>
        <p:spPr/>
        <p:txBody>
          <a:bodyPr/>
          <a:lstStyle/>
          <a:p>
            <a:pPr fontAlgn="base"/>
            <a:endParaRPr lang="zh-CN" altLang="en-US" strike="noStrike" noProof="1"/>
          </a:p>
        </p:txBody>
      </p:sp>
      <p:sp>
        <p:nvSpPr>
          <p:cNvPr id="9" name="灯片编号占位符 8"/>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base"/>
            <a:endParaRPr lang="zh-CN" altLang="en-US" strike="noStrike" noProof="1"/>
          </a:p>
        </p:txBody>
      </p:sp>
      <p:sp>
        <p:nvSpPr>
          <p:cNvPr id="4" name="页脚占位符 3"/>
          <p:cNvSpPr>
            <a:spLocks noGrp="1"/>
          </p:cNvSpPr>
          <p:nvPr>
            <p:ph type="ftr" sz="quarter" idx="11"/>
          </p:nvPr>
        </p:nvSpPr>
        <p:spPr/>
        <p:txBody>
          <a:bodyPr/>
          <a:lstStyle/>
          <a:p>
            <a:pPr fontAlgn="base"/>
            <a:endParaRPr lang="zh-CN" altLang="en-US" strike="noStrike" noProof="1"/>
          </a:p>
        </p:txBody>
      </p:sp>
      <p:sp>
        <p:nvSpPr>
          <p:cNvPr id="5" name="灯片编号占位符 4"/>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base"/>
            <a:endParaRPr lang="zh-CN" altLang="en-US" strike="noStrike" noProof="1"/>
          </a:p>
        </p:txBody>
      </p:sp>
      <p:sp>
        <p:nvSpPr>
          <p:cNvPr id="3" name="页脚占位符 2"/>
          <p:cNvSpPr>
            <a:spLocks noGrp="1"/>
          </p:cNvSpPr>
          <p:nvPr>
            <p:ph type="ftr" sz="quarter" idx="11"/>
          </p:nvPr>
        </p:nvSpPr>
        <p:spPr/>
        <p:txBody>
          <a:bodyPr/>
          <a:lstStyle/>
          <a:p>
            <a:pPr fontAlgn="base"/>
            <a:endParaRPr lang="zh-CN" altLang="en-US" strike="noStrike" noProof="1"/>
          </a:p>
        </p:txBody>
      </p:sp>
      <p:sp>
        <p:nvSpPr>
          <p:cNvPr id="4" name="灯片编号占位符 3"/>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base"/>
            <a:endParaRPr lang="zh-CN" altLang="en-US" strike="noStrike" noProof="1"/>
          </a:p>
        </p:txBody>
      </p:sp>
      <p:sp>
        <p:nvSpPr>
          <p:cNvPr id="6" name="页脚占位符 5"/>
          <p:cNvSpPr>
            <a:spLocks noGrp="1"/>
          </p:cNvSpPr>
          <p:nvPr>
            <p:ph type="ftr" sz="quarter" idx="11"/>
          </p:nvPr>
        </p:nvSpPr>
        <p:spPr/>
        <p:txBody>
          <a:bodyPr/>
          <a:lstStyle/>
          <a:p>
            <a:pPr fontAlgn="base"/>
            <a:endParaRPr lang="zh-CN" altLang="en-US" strike="noStrike" noProof="1"/>
          </a:p>
        </p:txBody>
      </p:sp>
      <p:sp>
        <p:nvSpPr>
          <p:cNvPr id="7" name="灯片编号占位符 6"/>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二级</a:t>
            </a:r>
          </a:p>
          <a:p>
            <a:pPr lvl="2" fontAlgn="auto"/>
            <a:r>
              <a:rPr lang="zh-CN" altLang="en-US" strike="noStrike" noProof="1"/>
              <a:t>三级</a:t>
            </a:r>
          </a:p>
          <a:p>
            <a:pPr lvl="3" fontAlgn="auto"/>
            <a:r>
              <a:rPr lang="zh-CN" altLang="en-US" strike="noStrike" noProof="1"/>
              <a:t>四级</a:t>
            </a:r>
          </a:p>
          <a:p>
            <a:pPr lvl="4" fontAlgn="auto"/>
            <a:r>
              <a:rPr lang="zh-CN" altLang="en-US" strike="noStrike" noProof="1"/>
              <a:t>五级</a:t>
            </a:r>
          </a:p>
        </p:txBody>
      </p:sp>
      <p:sp>
        <p:nvSpPr>
          <p:cNvPr id="4" name="日期占位符 3"/>
          <p:cNvSpPr>
            <a:spLocks noGrp="1"/>
          </p:cNvSpPr>
          <p:nvPr>
            <p:ph type="dt" sz="half" idx="10"/>
          </p:nvPr>
        </p:nvSpPr>
        <p:spPr/>
        <p:txBody>
          <a:bodyPr/>
          <a:lstStyle/>
          <a:p>
            <a:pPr fontAlgn="base"/>
            <a:endParaRPr lang="zh-CN" altLang="en-US" strike="noStrike" noProof="1"/>
          </a:p>
        </p:txBody>
      </p:sp>
      <p:sp>
        <p:nvSpPr>
          <p:cNvPr id="5" name="页脚占位符 4"/>
          <p:cNvSpPr>
            <a:spLocks noGrp="1"/>
          </p:cNvSpPr>
          <p:nvPr>
            <p:ph type="ftr" sz="quarter" idx="11"/>
          </p:nvPr>
        </p:nvSpPr>
        <p:spPr/>
        <p:txBody>
          <a:bodyPr/>
          <a:lstStyle/>
          <a:p>
            <a:pPr fontAlgn="base"/>
            <a:endParaRPr lang="zh-CN" altLang="en-US" strike="noStrike" noProof="1"/>
          </a:p>
        </p:txBody>
      </p:sp>
      <p:sp>
        <p:nvSpPr>
          <p:cNvPr id="6" name="灯片编号占位符 5"/>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762838"/>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86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071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071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18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89086792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3390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87429096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36747572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9"/>
            <a:ext cx="4873575"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5"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12811003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8972438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3553562033"/>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0"/>
            <a:ext cx="6172200" cy="540385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1"/>
            <a:ext cx="4165349" cy="3811588"/>
          </a:xfrm>
        </p:spPr>
        <p:txBody>
          <a:bodyPr/>
          <a:lstStyle>
            <a:lvl1pPr marL="0" indent="0">
              <a:buNone/>
              <a:defRPr sz="2000"/>
            </a:lvl1pPr>
            <a:lvl2pPr marL="457189" indent="0">
              <a:buNone/>
              <a:defRPr sz="1867"/>
            </a:lvl2pPr>
            <a:lvl3pPr marL="914377" indent="0">
              <a:buNone/>
              <a:defRPr sz="1600"/>
            </a:lvl3pPr>
            <a:lvl4pPr marL="1371566" indent="0">
              <a:buNone/>
              <a:defRPr sz="1467"/>
            </a:lvl4pPr>
            <a:lvl5pPr marL="1828754" indent="0">
              <a:buNone/>
              <a:defRPr sz="1467"/>
            </a:lvl5pPr>
            <a:lvl6pPr marL="2285943" indent="0">
              <a:buNone/>
              <a:defRPr sz="1467"/>
            </a:lvl6pPr>
            <a:lvl7pPr marL="2743131" indent="0">
              <a:buNone/>
              <a:defRPr sz="1467"/>
            </a:lvl7pPr>
            <a:lvl8pPr marL="3200320" indent="0">
              <a:buNone/>
              <a:defRPr sz="1467"/>
            </a:lvl8pPr>
            <a:lvl9pPr marL="3657509" indent="0">
              <a:buNone/>
              <a:defRPr sz="1467"/>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76945084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4866543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1">
              <a:rPr lang="zh-CN" altLang="en-US" smtClean="0"/>
              <a:t>2022/3/16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25047220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A3D0-AF55-4A41-BE4D-E08EFF5A56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06FA62-443B-4C48-9A00-353D3506C16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9C6D1D-8647-4E74-9AFE-0FA137BF7E23}"/>
              </a:ext>
            </a:extLst>
          </p:cNvPr>
          <p:cNvSpPr>
            <a:spLocks noGrp="1"/>
          </p:cNvSpPr>
          <p:nvPr>
            <p:ph type="dt" sz="half" idx="10"/>
          </p:nvPr>
        </p:nvSpPr>
        <p:spPr/>
        <p:txBody>
          <a:bodyPr/>
          <a:lstStyle/>
          <a:p>
            <a:fld id="{8E6A2A25-6619-4C07-83A1-D13F937CD339}" type="datetimeFigureOut">
              <a:rPr lang="zh-CN" altLang="en-US" smtClean="0"/>
              <a:t>2022/3/16</a:t>
            </a:fld>
            <a:endParaRPr lang="zh-CN" altLang="en-US"/>
          </a:p>
        </p:txBody>
      </p:sp>
      <p:sp>
        <p:nvSpPr>
          <p:cNvPr id="5" name="页脚占位符 4">
            <a:extLst>
              <a:ext uri="{FF2B5EF4-FFF2-40B4-BE49-F238E27FC236}">
                <a16:creationId xmlns:a16="http://schemas.microsoft.com/office/drawing/2014/main" id="{AD7F13F4-971D-44A6-A8E3-4D010E642D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16E05E-F322-4094-875E-61AF886D9B33}"/>
              </a:ext>
            </a:extLst>
          </p:cNvPr>
          <p:cNvSpPr>
            <a:spLocks noGrp="1"/>
          </p:cNvSpPr>
          <p:nvPr>
            <p:ph type="sldNum" sz="quarter" idx="12"/>
          </p:nvPr>
        </p:nvSpPr>
        <p:spPr/>
        <p:txBody>
          <a:bodyPr/>
          <a:lstStyle/>
          <a:p>
            <a:fld id="{732E6F63-AF0B-4873-98E4-C75A2AE80C76}" type="slidenum">
              <a:rPr lang="zh-CN" altLang="en-US" smtClean="0"/>
              <a:t>‹#›</a:t>
            </a:fld>
            <a:endParaRPr lang="zh-CN" altLang="en-US"/>
          </a:p>
        </p:txBody>
      </p:sp>
    </p:spTree>
    <p:extLst>
      <p:ext uri="{BB962C8B-B14F-4D97-AF65-F5344CB8AC3E}">
        <p14:creationId xmlns:p14="http://schemas.microsoft.com/office/powerpoint/2010/main" val="936718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609600"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205728" y="1600200"/>
            <a:ext cx="5376672" cy="4525963"/>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8" name="页脚占位符 7"/>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4" name="页脚占位符 3"/>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3" name="页脚占位符 2"/>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endParaRPr lang="zh-CN" altLang="en-US" strike="noStrike" noProof="1">
              <a:latin typeface="Arial" panose="020B0604020202020204" pitchFamily="34" charset="0"/>
            </a:endParaRPr>
          </a:p>
        </p:txBody>
      </p:sp>
      <p:sp>
        <p:nvSpPr>
          <p:cNvPr id="6" name="页脚占位符 5"/>
          <p:cNvSpPr>
            <a:spLocks noGrp="1"/>
          </p:cNvSpPr>
          <p:nvPr>
            <p:ph type="ftr" sz="quarter" idx="11"/>
          </p:nvPr>
        </p:nvSpPr>
        <p:spPr/>
        <p:txBody>
          <a:bodyPr/>
          <a:lstStyle/>
          <a:p>
            <a:pPr lvl="0" fontAlgn="base"/>
            <a:endParaRPr lang="zh-CN" altLang="en-US" strike="noStrike" noProof="1">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3.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lstStyle/>
          <a:p>
            <a:pPr lvl="0"/>
            <a:r>
              <a:rPr lang="zh-CN" altLang="en-US"/>
              <a:t>单击此处编辑母版标题样式</a:t>
            </a:r>
          </a:p>
        </p:txBody>
      </p:sp>
      <p:sp>
        <p:nvSpPr>
          <p:cNvPr id="1027" name="文本占位符 1026"/>
          <p:cNvSpPr>
            <a:spLocks noGrp="1"/>
          </p:cNvSpPr>
          <p:nvPr>
            <p:ph type="body"/>
          </p:nvPr>
        </p:nvSpPr>
        <p:spPr>
          <a:xfrm>
            <a:off x="609600" y="1600200"/>
            <a:ext cx="10972800" cy="4525963"/>
          </a:xfrm>
          <a:prstGeom prst="rect">
            <a:avLst/>
          </a:prstGeom>
          <a:noFill/>
          <a:ln w="9525">
            <a:noFill/>
          </a:ln>
        </p:spPr>
        <p:txBody>
          <a:bodyPr anchor="t"/>
          <a:lstStyle/>
          <a:p>
            <a:pPr lvl="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fontAlgn="base"/>
            <a:endParaRPr lang="zh-CN" altLang="en-US" strike="noStrike" noProof="1">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fontAlgn="base"/>
            <a:endParaRPr lang="zh-CN" altLang="en-US" strike="noStrike" noProof="1">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pic>
        <p:nvPicPr>
          <p:cNvPr id="7" name="图片 6">
            <a:extLst>
              <a:ext uri="{FF2B5EF4-FFF2-40B4-BE49-F238E27FC236}">
                <a16:creationId xmlns:a16="http://schemas.microsoft.com/office/drawing/2014/main" id="{F9E7F22E-46BE-40CF-B7EB-A8593AEE0A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208152" y="1"/>
            <a:ext cx="983847" cy="98384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a:xfrm>
            <a:off x="838200" y="365125"/>
            <a:ext cx="10515600" cy="1325563"/>
          </a:xfrm>
          <a:prstGeom prst="rect">
            <a:avLst/>
          </a:prstGeom>
          <a:noFill/>
          <a:ln w="9525">
            <a:noFill/>
          </a:ln>
        </p:spPr>
        <p:txBody>
          <a:bodyPr vert="horz" lIns="91440" tIns="45720" rIns="91440" bIns="45720" anchor="ctr"/>
          <a:lstStyle/>
          <a:p>
            <a:pPr lvl="0"/>
            <a:r>
              <a:rPr lang="zh-CN" altLang="en-US"/>
              <a:t>单击此处编辑母版标题样式</a:t>
            </a:r>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vert="horz" lIns="91440" tIns="45720" rIns="91440" bIns="45720" anchor="t"/>
          <a:lstStyle/>
          <a:p>
            <a:pPr lvl="0"/>
            <a:r>
              <a:rPr lang="zh-CN" altLang="en-US"/>
              <a:t>单击此处编辑母版文本样式</a:t>
            </a:r>
          </a:p>
          <a:p>
            <a:pPr lvl="1" indent="-228600"/>
            <a:r>
              <a:rPr lang="zh-CN" altLang="en-US"/>
              <a:t>二级</a:t>
            </a:r>
          </a:p>
          <a:p>
            <a:pPr lvl="2" indent="-228600"/>
            <a:r>
              <a:rPr lang="zh-CN" altLang="en-US"/>
              <a:t>三级</a:t>
            </a:r>
          </a:p>
          <a:p>
            <a:pPr lvl="3" indent="-228600"/>
            <a:r>
              <a:rPr lang="zh-CN" altLang="en-US"/>
              <a:t>四级</a:t>
            </a:r>
          </a:p>
          <a:p>
            <a:pPr lvl="4" indent="-228600"/>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pic>
        <p:nvPicPr>
          <p:cNvPr id="8" name="图片 7">
            <a:extLst>
              <a:ext uri="{FF2B5EF4-FFF2-40B4-BE49-F238E27FC236}">
                <a16:creationId xmlns:a16="http://schemas.microsoft.com/office/drawing/2014/main" id="{A2DE487F-29FB-4DE5-8D3E-1965C00EB67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989425" y="1"/>
            <a:ext cx="1202574" cy="120257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3020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4"/>
            <a:ext cx="10515600" cy="4351339"/>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68580" tIns="34290" rIns="68580" bIns="34290" rtlCol="0" anchor="ctr"/>
          <a:lstStyle>
            <a:lvl1pPr algn="l">
              <a:defRPr sz="1200">
                <a:solidFill>
                  <a:schemeClr val="tx1">
                    <a:tint val="75000"/>
                  </a:schemeClr>
                </a:solidFill>
              </a:defRPr>
            </a:lvl1pPr>
          </a:lstStyle>
          <a:p>
            <a:fld id="{82F288E0-7875-42C4-84C8-98DBBD3BF4D2}" type="datetime1">
              <a:rPr lang="zh-CN" altLang="en-US" smtClean="0"/>
              <a:t>2022/3/16</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68580" tIns="34290" rIns="68580" bIns="3429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68580" tIns="34290" rIns="68580" bIns="3429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402050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3.xml"/><Relationship Id="rId7" Type="http://schemas.openxmlformats.org/officeDocument/2006/relationships/notesSlide" Target="../notesSlides/notesSlide9.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3.xml"/><Relationship Id="rId5" Type="http://schemas.openxmlformats.org/officeDocument/2006/relationships/tags" Target="../tags/tag15.xml"/><Relationship Id="rId4" Type="http://schemas.openxmlformats.org/officeDocument/2006/relationships/tags" Target="../tags/tag1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8.xml"/><Relationship Id="rId7" Type="http://schemas.openxmlformats.org/officeDocument/2006/relationships/notesSlide" Target="../notesSlides/notesSlide10.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3.xml"/><Relationship Id="rId5" Type="http://schemas.openxmlformats.org/officeDocument/2006/relationships/tags" Target="../tags/tag20.xml"/><Relationship Id="rId4" Type="http://schemas.openxmlformats.org/officeDocument/2006/relationships/tags" Target="../tags/tag19.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3.xml"/><Relationship Id="rId7" Type="http://schemas.openxmlformats.org/officeDocument/2006/relationships/notesSlide" Target="../notesSlides/notesSlide1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2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tags" Target="../tags/tag28.xml"/><Relationship Id="rId7" Type="http://schemas.openxmlformats.org/officeDocument/2006/relationships/image" Target="../media/image31.png"/><Relationship Id="rId12" Type="http://schemas.openxmlformats.org/officeDocument/2006/relationships/image" Target="../media/image300.png"/><Relationship Id="rId2" Type="http://schemas.openxmlformats.org/officeDocument/2006/relationships/tags" Target="../tags/tag27.xml"/><Relationship Id="rId16" Type="http://schemas.openxmlformats.org/officeDocument/2006/relationships/image" Target="../media/image40.png"/><Relationship Id="rId1" Type="http://schemas.openxmlformats.org/officeDocument/2006/relationships/tags" Target="../tags/tag26.xml"/><Relationship Id="rId6" Type="http://schemas.openxmlformats.org/officeDocument/2006/relationships/image" Target="../media/image28.png"/><Relationship Id="rId11" Type="http://schemas.openxmlformats.org/officeDocument/2006/relationships/image" Target="../media/image36.png"/><Relationship Id="rId5" Type="http://schemas.openxmlformats.org/officeDocument/2006/relationships/slideLayout" Target="../slideLayouts/slideLayout23.xml"/><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tags" Target="../tags/tag29.xml"/><Relationship Id="rId9" Type="http://schemas.openxmlformats.org/officeDocument/2006/relationships/image" Target="../media/image34.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3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slideLayout" Target="../slideLayouts/slideLayout23.xml"/><Relationship Id="rId10" Type="http://schemas.openxmlformats.org/officeDocument/2006/relationships/image" Target="../media/image45.png"/><Relationship Id="rId4" Type="http://schemas.openxmlformats.org/officeDocument/2006/relationships/tags" Target="../tags/tag33.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6.xml"/><Relationship Id="rId7" Type="http://schemas.openxmlformats.org/officeDocument/2006/relationships/image" Target="../media/image4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7.png"/><Relationship Id="rId5" Type="http://schemas.openxmlformats.org/officeDocument/2006/relationships/slideLayout" Target="../slideLayouts/slideLayout23.xml"/><Relationship Id="rId4" Type="http://schemas.openxmlformats.org/officeDocument/2006/relationships/tags" Target="../tags/tag37.xml"/></Relationships>
</file>

<file path=ppt/slides/_rels/slide16.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51.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0.png"/><Relationship Id="rId5" Type="http://schemas.openxmlformats.org/officeDocument/2006/relationships/slideLayout" Target="../slideLayouts/slideLayout23.xml"/><Relationship Id="rId4" Type="http://schemas.openxmlformats.org/officeDocument/2006/relationships/tags" Target="../tags/tag41.xml"/></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4.xml"/><Relationship Id="rId7" Type="http://schemas.openxmlformats.org/officeDocument/2006/relationships/image" Target="../media/image5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2.png"/><Relationship Id="rId5" Type="http://schemas.openxmlformats.org/officeDocument/2006/relationships/slideLayout" Target="../slideLayouts/slideLayout23.xml"/><Relationship Id="rId10" Type="http://schemas.openxmlformats.org/officeDocument/2006/relationships/image" Target="../media/image56.png"/><Relationship Id="rId4" Type="http://schemas.openxmlformats.org/officeDocument/2006/relationships/tags" Target="../tags/tag45.xml"/><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48.xml"/><Relationship Id="rId7" Type="http://schemas.openxmlformats.org/officeDocument/2006/relationships/image" Target="../media/image58.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slideLayout" Target="../slideLayouts/slideLayout23.xml"/><Relationship Id="rId10" Type="http://schemas.openxmlformats.org/officeDocument/2006/relationships/image" Target="../media/image61.png"/><Relationship Id="rId4" Type="http://schemas.openxmlformats.org/officeDocument/2006/relationships/tags" Target="../tags/tag49.xml"/><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59.wmf"/><Relationship Id="rId26" Type="http://schemas.openxmlformats.org/officeDocument/2006/relationships/image" Target="../media/image63.wmf"/><Relationship Id="rId3" Type="http://schemas.openxmlformats.org/officeDocument/2006/relationships/oleObject" Target="../embeddings/oleObject1.bin"/><Relationship Id="rId21" Type="http://schemas.openxmlformats.org/officeDocument/2006/relationships/oleObject" Target="../embeddings/oleObject10.bin"/><Relationship Id="rId34" Type="http://schemas.openxmlformats.org/officeDocument/2006/relationships/oleObject" Target="../embeddings/oleObject17.bin"/><Relationship Id="rId7" Type="http://schemas.openxmlformats.org/officeDocument/2006/relationships/oleObject" Target="../embeddings/oleObject3.bin"/><Relationship Id="rId12" Type="http://schemas.openxmlformats.org/officeDocument/2006/relationships/image" Target="../media/image56.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image" Target="../media/image66.wmf"/><Relationship Id="rId2" Type="http://schemas.openxmlformats.org/officeDocument/2006/relationships/slideLayout" Target="../slideLayouts/slideLayout29.xml"/><Relationship Id="rId16" Type="http://schemas.openxmlformats.org/officeDocument/2006/relationships/image" Target="../media/image58.wmf"/><Relationship Id="rId20" Type="http://schemas.openxmlformats.org/officeDocument/2006/relationships/image" Target="../media/image60.w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53.wmf"/><Relationship Id="rId11" Type="http://schemas.openxmlformats.org/officeDocument/2006/relationships/oleObject" Target="../embeddings/oleObject5.bin"/><Relationship Id="rId24" Type="http://schemas.openxmlformats.org/officeDocument/2006/relationships/image" Target="../media/image62.wmf"/><Relationship Id="rId32" Type="http://schemas.openxmlformats.org/officeDocument/2006/relationships/oleObject" Target="../embeddings/oleObject16.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64.wmf"/><Relationship Id="rId10" Type="http://schemas.openxmlformats.org/officeDocument/2006/relationships/image" Target="../media/image55.w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52.wmf"/><Relationship Id="rId9" Type="http://schemas.openxmlformats.org/officeDocument/2006/relationships/oleObject" Target="../embeddings/oleObject4.bin"/><Relationship Id="rId14" Type="http://schemas.openxmlformats.org/officeDocument/2006/relationships/image" Target="../media/image57.wmf"/><Relationship Id="rId22" Type="http://schemas.openxmlformats.org/officeDocument/2006/relationships/image" Target="../media/image61.wmf"/><Relationship Id="rId27" Type="http://schemas.openxmlformats.org/officeDocument/2006/relationships/oleObject" Target="../embeddings/oleObject13.bin"/><Relationship Id="rId30" Type="http://schemas.openxmlformats.org/officeDocument/2006/relationships/image" Target="../media/image65.wmf"/><Relationship Id="rId35" Type="http://schemas.openxmlformats.org/officeDocument/2006/relationships/image" Target="../media/image67.wmf"/><Relationship Id="rId8" Type="http://schemas.openxmlformats.org/officeDocument/2006/relationships/image" Target="../media/image54.wm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slideLayout" Target="../slideLayouts/slideLayout29.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2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image" Target="../media/image73.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tags" Target="../tags/tag52.xml"/><Relationship Id="rId16" Type="http://schemas.openxmlformats.org/officeDocument/2006/relationships/image" Target="../media/image76.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71.png"/><Relationship Id="rId5" Type="http://schemas.openxmlformats.org/officeDocument/2006/relationships/tags" Target="../tags/tag55.xml"/><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tags" Target="../tags/tag54.xml"/><Relationship Id="rId9" Type="http://schemas.openxmlformats.org/officeDocument/2006/relationships/slideLayout" Target="../slideLayouts/slideLayout23.xml"/><Relationship Id="rId1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97.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9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79.png"/><Relationship Id="rId5" Type="http://schemas.openxmlformats.org/officeDocument/2006/relationships/tags" Target="../tags/tag63.xml"/><Relationship Id="rId10" Type="http://schemas.openxmlformats.org/officeDocument/2006/relationships/image" Target="../media/image78.png"/><Relationship Id="rId4" Type="http://schemas.openxmlformats.org/officeDocument/2006/relationships/tags" Target="../tags/tag62.xml"/><Relationship Id="rId9"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99.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98.png"/><Relationship Id="rId5" Type="http://schemas.openxmlformats.org/officeDocument/2006/relationships/slideLayout" Target="../slideLayouts/slideLayout23.xml"/><Relationship Id="rId4" Type="http://schemas.openxmlformats.org/officeDocument/2006/relationships/tags" Target="../tags/tag70.xml"/></Relationships>
</file>

<file path=ppt/slides/_rels/slide28.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101.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00.png"/><Relationship Id="rId5" Type="http://schemas.openxmlformats.org/officeDocument/2006/relationships/slideLayout" Target="../slideLayouts/slideLayout23.xml"/><Relationship Id="rId4" Type="http://schemas.openxmlformats.org/officeDocument/2006/relationships/tags" Target="../tags/tag74.xml"/></Relationships>
</file>

<file path=ppt/slides/_rels/slide29.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diagramColors" Target="../diagrams/colors2.xml"/><Relationship Id="rId18" Type="http://schemas.openxmlformats.org/officeDocument/2006/relationships/image" Target="../media/image116.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diagramQuickStyle" Target="../diagrams/quickStyle2.xml"/><Relationship Id="rId17" Type="http://schemas.openxmlformats.org/officeDocument/2006/relationships/image" Target="../media/image115.png"/><Relationship Id="rId2" Type="http://schemas.openxmlformats.org/officeDocument/2006/relationships/tags" Target="../tags/tag76.xml"/><Relationship Id="rId16" Type="http://schemas.openxmlformats.org/officeDocument/2006/relationships/image" Target="../media/image114.png"/><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diagramLayout" Target="../diagrams/layout2.xml"/><Relationship Id="rId5" Type="http://schemas.openxmlformats.org/officeDocument/2006/relationships/tags" Target="../tags/tag79.xml"/><Relationship Id="rId15" Type="http://schemas.openxmlformats.org/officeDocument/2006/relationships/image" Target="../media/image113.png"/><Relationship Id="rId10" Type="http://schemas.openxmlformats.org/officeDocument/2006/relationships/diagramData" Target="../diagrams/data2.xml"/><Relationship Id="rId19" Type="http://schemas.openxmlformats.org/officeDocument/2006/relationships/image" Target="../media/image117.png"/><Relationship Id="rId4" Type="http://schemas.openxmlformats.org/officeDocument/2006/relationships/tags" Target="../tags/tag78.xml"/><Relationship Id="rId9" Type="http://schemas.openxmlformats.org/officeDocument/2006/relationships/slideLayout" Target="../slideLayouts/slideLayout23.xml"/><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7.png"/><Relationship Id="rId12"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18.xml"/><Relationship Id="rId11" Type="http://schemas.openxmlformats.org/officeDocument/2006/relationships/image" Target="../media/image11.pn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9.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20.png"/><Relationship Id="rId7" Type="http://schemas.openxmlformats.org/officeDocument/2006/relationships/image" Target="../media/image160.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6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2.png"/><Relationship Id="rId7"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3.xml"/><Relationship Id="rId7" Type="http://schemas.openxmlformats.org/officeDocument/2006/relationships/notesSlide" Target="../notesSlides/notesSlide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3.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tags" Target="../tags/tag8.xml"/><Relationship Id="rId7" Type="http://schemas.openxmlformats.org/officeDocument/2006/relationships/notesSlide" Target="../notesSlides/notesSlide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3.xml"/><Relationship Id="rId11" Type="http://schemas.openxmlformats.org/officeDocument/2006/relationships/image" Target="../media/image21.gif"/><Relationship Id="rId5" Type="http://schemas.openxmlformats.org/officeDocument/2006/relationships/tags" Target="../tags/tag10.xml"/><Relationship Id="rId10" Type="http://schemas.openxmlformats.org/officeDocument/2006/relationships/image" Target="../media/image20.gif"/><Relationship Id="rId4" Type="http://schemas.openxmlformats.org/officeDocument/2006/relationships/tags" Target="../tags/tag9.xml"/><Relationship Id="rId9" Type="http://schemas.openxmlformats.org/officeDocument/2006/relationships/image" Target="../media/image1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a1"/>
          <p:cNvPicPr>
            <a:picLocks noChangeAspect="1"/>
          </p:cNvPicPr>
          <p:nvPr/>
        </p:nvPicPr>
        <p:blipFill>
          <a:blip r:embed="rId3"/>
          <a:stretch>
            <a:fillRect/>
          </a:stretch>
        </p:blipFill>
        <p:spPr>
          <a:xfrm>
            <a:off x="-4212" y="-166687"/>
            <a:ext cx="12192000" cy="6856412"/>
          </a:xfrm>
          <a:prstGeom prst="rect">
            <a:avLst/>
          </a:prstGeom>
          <a:noFill/>
          <a:ln w="9525">
            <a:noFill/>
          </a:ln>
        </p:spPr>
      </p:pic>
      <p:sp>
        <p:nvSpPr>
          <p:cNvPr id="5" name="矩形 4"/>
          <p:cNvSpPr/>
          <p:nvPr/>
        </p:nvSpPr>
        <p:spPr>
          <a:xfrm>
            <a:off x="452437" y="152498"/>
            <a:ext cx="4600575" cy="1100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trike="noStrike" noProof="1"/>
              <a:t>是</a:t>
            </a:r>
          </a:p>
        </p:txBody>
      </p:sp>
      <p:sp>
        <p:nvSpPr>
          <p:cNvPr id="6147" name="直接连接符 3"/>
          <p:cNvSpPr/>
          <p:nvPr/>
        </p:nvSpPr>
        <p:spPr>
          <a:xfrm>
            <a:off x="0" y="3716338"/>
            <a:ext cx="12192000" cy="1587"/>
          </a:xfrm>
          <a:prstGeom prst="line">
            <a:avLst/>
          </a:prstGeom>
          <a:ln w="76200" cap="flat" cmpd="sng">
            <a:solidFill>
              <a:srgbClr val="B0252A"/>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6148" name="矩形 1"/>
          <p:cNvSpPr/>
          <p:nvPr/>
        </p:nvSpPr>
        <p:spPr>
          <a:xfrm>
            <a:off x="0" y="1648669"/>
            <a:ext cx="12192000" cy="2067670"/>
          </a:xfrm>
          <a:prstGeom prst="rect">
            <a:avLst/>
          </a:prstGeom>
          <a:solidFill>
            <a:srgbClr val="B0252A"/>
          </a:solidFill>
          <a:ln w="25400" cap="flat" cmpd="sng">
            <a:solidFill>
              <a:srgbClr val="B0252A"/>
            </a:solidFill>
            <a:prstDash val="solid"/>
            <a:miter/>
            <a:headEnd type="none" w="med" len="med"/>
            <a:tailEnd type="none" w="med" len="med"/>
          </a:ln>
        </p:spPr>
        <p:txBody>
          <a:bodyPr anchor="ctr"/>
          <a:lstStyle/>
          <a:p>
            <a:pPr algn="ctr"/>
            <a:endParaRPr lang="zh-CN" altLang="en-US">
              <a:solidFill>
                <a:srgbClr val="B0252A"/>
              </a:solidFill>
              <a:latin typeface="Arial" panose="020B0604020202020204" pitchFamily="34" charset="0"/>
              <a:ea typeface="宋体" panose="02010600030101010101" pitchFamily="2" charset="-122"/>
            </a:endParaRPr>
          </a:p>
        </p:txBody>
      </p:sp>
      <p:sp>
        <p:nvSpPr>
          <p:cNvPr id="6149" name="直接连接符 3"/>
          <p:cNvSpPr/>
          <p:nvPr/>
        </p:nvSpPr>
        <p:spPr>
          <a:xfrm>
            <a:off x="0" y="4094738"/>
            <a:ext cx="12192000" cy="1587"/>
          </a:xfrm>
          <a:prstGeom prst="line">
            <a:avLst/>
          </a:prstGeom>
          <a:ln w="76200" cap="flat" cmpd="sng">
            <a:solidFill>
              <a:srgbClr val="B0252A"/>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6150" name="文本框 10"/>
          <p:cNvSpPr txBox="1"/>
          <p:nvPr/>
        </p:nvSpPr>
        <p:spPr>
          <a:xfrm>
            <a:off x="485677" y="2367374"/>
            <a:ext cx="11421110" cy="797654"/>
          </a:xfrm>
          <a:prstGeom prst="rect">
            <a:avLst/>
          </a:prstGeom>
          <a:noFill/>
          <a:ln w="9525">
            <a:noFill/>
          </a:ln>
        </p:spPr>
        <p:txBody>
          <a:bodyPr wrap="square" anchor="t">
            <a:spAutoFit/>
          </a:bodyPr>
          <a:lstStyle/>
          <a:p>
            <a:pPr algn="ctr">
              <a:lnSpc>
                <a:spcPts val="5500"/>
              </a:lnSpc>
            </a:pPr>
            <a:r>
              <a:rPr lang="zh-CN" altLang="en-US" sz="4800" b="1" dirty="0">
                <a:solidFill>
                  <a:schemeClr val="bg1"/>
                </a:solidFill>
                <a:latin typeface="华文中宋" panose="02010600040101010101" pitchFamily="2" charset="-122"/>
                <a:ea typeface="华文中宋" panose="02010600040101010101" pitchFamily="2" charset="-122"/>
              </a:rPr>
              <a:t>网联自动驾驶场景下网络资源的按需调度</a:t>
            </a:r>
          </a:p>
        </p:txBody>
      </p:sp>
      <p:pic>
        <p:nvPicPr>
          <p:cNvPr id="3" name="图片 2">
            <a:extLst>
              <a:ext uri="{FF2B5EF4-FFF2-40B4-BE49-F238E27FC236}">
                <a16:creationId xmlns:a16="http://schemas.microsoft.com/office/drawing/2014/main" id="{301B7737-B93B-4295-83E2-E7BF40047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0582" y="132082"/>
            <a:ext cx="996818" cy="996818"/>
          </a:xfrm>
          <a:prstGeom prst="rect">
            <a:avLst/>
          </a:prstGeom>
        </p:spPr>
      </p:pic>
      <p:sp>
        <p:nvSpPr>
          <p:cNvPr id="13" name="文本框 12">
            <a:extLst>
              <a:ext uri="{FF2B5EF4-FFF2-40B4-BE49-F238E27FC236}">
                <a16:creationId xmlns:a16="http://schemas.microsoft.com/office/drawing/2014/main" id="{609356DB-44ED-454F-B261-964C621A0841}"/>
              </a:ext>
            </a:extLst>
          </p:cNvPr>
          <p:cNvSpPr txBox="1"/>
          <p:nvPr/>
        </p:nvSpPr>
        <p:spPr>
          <a:xfrm>
            <a:off x="10033924" y="6320394"/>
            <a:ext cx="2737991" cy="369332"/>
          </a:xfrm>
          <a:prstGeom prst="rect">
            <a:avLst/>
          </a:prstGeom>
          <a:noFill/>
        </p:spPr>
        <p:txBody>
          <a:bodyPr wrap="square">
            <a:spAutoFit/>
          </a:bodyPr>
          <a:lstStyle/>
          <a:p>
            <a:r>
              <a:rPr lang="en-US" altLang="zh-CN" sz="1800" dirty="0">
                <a:latin typeface="华文中宋" panose="02010600040101010101" pitchFamily="2" charset="-122"/>
                <a:ea typeface="华文中宋" panose="02010600040101010101" pitchFamily="2" charset="-122"/>
              </a:rPr>
              <a:t>2022</a:t>
            </a:r>
            <a:r>
              <a:rPr lang="zh-CN" altLang="en-US" sz="1800" dirty="0">
                <a:latin typeface="华文中宋" panose="02010600040101010101" pitchFamily="2" charset="-122"/>
                <a:ea typeface="华文中宋" panose="02010600040101010101" pitchFamily="2" charset="-122"/>
              </a:rPr>
              <a:t>年</a:t>
            </a:r>
            <a:r>
              <a:rPr lang="en-US" altLang="zh-CN" sz="1800" dirty="0">
                <a:latin typeface="华文中宋" panose="02010600040101010101" pitchFamily="2" charset="-122"/>
                <a:ea typeface="华文中宋" panose="02010600040101010101" pitchFamily="2" charset="-122"/>
              </a:rPr>
              <a:t>3</a:t>
            </a:r>
            <a:r>
              <a:rPr lang="zh-CN" altLang="en-US" sz="1800" dirty="0">
                <a:latin typeface="华文中宋" panose="02010600040101010101" pitchFamily="2" charset="-122"/>
                <a:ea typeface="华文中宋" panose="02010600040101010101" pitchFamily="2" charset="-122"/>
              </a:rPr>
              <a:t>月</a:t>
            </a:r>
            <a:r>
              <a:rPr lang="en-US" altLang="zh-CN" sz="1800" dirty="0">
                <a:latin typeface="华文中宋" panose="02010600040101010101" pitchFamily="2" charset="-122"/>
                <a:ea typeface="华文中宋" panose="02010600040101010101" pitchFamily="2" charset="-122"/>
              </a:rPr>
              <a:t>13</a:t>
            </a:r>
            <a:r>
              <a:rPr lang="zh-CN" altLang="en-US" sz="1800" dirty="0">
                <a:latin typeface="华文中宋" panose="02010600040101010101" pitchFamily="2" charset="-122"/>
                <a:ea typeface="华文中宋" panose="02010600040101010101" pitchFamily="2" charset="-122"/>
              </a:rPr>
              <a:t>日</a:t>
            </a:r>
          </a:p>
        </p:txBody>
      </p:sp>
      <p:sp>
        <p:nvSpPr>
          <p:cNvPr id="18" name="文本框 17">
            <a:extLst>
              <a:ext uri="{FF2B5EF4-FFF2-40B4-BE49-F238E27FC236}">
                <a16:creationId xmlns:a16="http://schemas.microsoft.com/office/drawing/2014/main" id="{304D5C74-A790-41D3-A401-8CBBC828DC1C}"/>
              </a:ext>
            </a:extLst>
          </p:cNvPr>
          <p:cNvSpPr txBox="1"/>
          <p:nvPr/>
        </p:nvSpPr>
        <p:spPr>
          <a:xfrm>
            <a:off x="4789636" y="4744576"/>
            <a:ext cx="2604303" cy="646331"/>
          </a:xfrm>
          <a:prstGeom prst="rect">
            <a:avLst/>
          </a:prstGeom>
          <a:noFill/>
        </p:spPr>
        <p:txBody>
          <a:bodyPr wrap="square">
            <a:spAutoFit/>
          </a:bodyPr>
          <a:lstStyle/>
          <a:p>
            <a:pPr algn="ctr"/>
            <a:r>
              <a:rPr lang="zh-CN" altLang="en-US" sz="3600" dirty="0">
                <a:latin typeface="华文中宋" panose="02010600040101010101" pitchFamily="2" charset="-122"/>
                <a:ea typeface="华文中宋" panose="02010600040101010101" pitchFamily="2" charset="-122"/>
              </a:rPr>
              <a:t>王葳</a:t>
            </a:r>
            <a:endParaRPr lang="en-US" altLang="zh-CN" sz="3600" dirty="0">
              <a:latin typeface="华文中宋" panose="02010600040101010101" pitchFamily="2" charset="-122"/>
              <a:ea typeface="华文中宋" panose="02010600040101010101" pitchFamily="2" charset="-122"/>
            </a:endParaRPr>
          </a:p>
        </p:txBody>
      </p:sp>
      <p:pic>
        <p:nvPicPr>
          <p:cNvPr id="19" name="图片 18" descr="卡通人物&#10;&#10;中度可信度描述已自动生成">
            <a:extLst>
              <a:ext uri="{FF2B5EF4-FFF2-40B4-BE49-F238E27FC236}">
                <a16:creationId xmlns:a16="http://schemas.microsoft.com/office/drawing/2014/main" id="{FA1FC753-7646-40C1-9FA0-C607C9E5E08F}"/>
              </a:ext>
            </a:extLst>
          </p:cNvPr>
          <p:cNvPicPr>
            <a:picLocks noChangeAspect="1"/>
          </p:cNvPicPr>
          <p:nvPr/>
        </p:nvPicPr>
        <p:blipFill rotWithShape="1">
          <a:blip r:embed="rId5">
            <a:extLst>
              <a:ext uri="{28A0092B-C50C-407E-A947-70E740481C1C}">
                <a14:useLocalDpi xmlns:a14="http://schemas.microsoft.com/office/drawing/2010/main" val="0"/>
              </a:ext>
            </a:extLst>
          </a:blip>
          <a:srcRect t="69845" b="12096"/>
          <a:stretch/>
        </p:blipFill>
        <p:spPr>
          <a:xfrm>
            <a:off x="8531612" y="345931"/>
            <a:ext cx="3418007" cy="6289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99F217-E33F-4B89-ABDD-7377C16297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272" y="541543"/>
            <a:ext cx="10607894" cy="5966940"/>
          </a:xfrm>
          <a:prstGeom prst="rect">
            <a:avLst/>
          </a:prstGeom>
        </p:spPr>
      </p:pic>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1748599"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多车仿真结果</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61">
            <a:extLst>
              <a:ext uri="{FF2B5EF4-FFF2-40B4-BE49-F238E27FC236}">
                <a16:creationId xmlns:a16="http://schemas.microsoft.com/office/drawing/2014/main" id="{376A1DF9-D0A5-45D4-9BEF-E629AFD7A93D}"/>
              </a:ext>
            </a:extLst>
          </p:cNvPr>
          <p:cNvSpPr txBox="1"/>
          <p:nvPr/>
        </p:nvSpPr>
        <p:spPr>
          <a:xfrm>
            <a:off x="2103615" y="6160748"/>
            <a:ext cx="8489956" cy="523220"/>
          </a:xfrm>
          <a:prstGeom prst="rect">
            <a:avLst/>
          </a:prstGeom>
          <a:noFill/>
          <a:ln w="9525">
            <a:noFill/>
          </a:ln>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多车仿真对比了不同车辆规模下随机接入和信息价值调度的累计多车行驶的累计均方误差，可见基于信息价值的调度在大规模车辆场景下仍取得远优于随机接入的结果</a:t>
            </a:r>
            <a:endParaRPr kumimoji="0" lang="zh-CN" altLang="en-US" sz="140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1748599"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多车仿真结果</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框 61">
            <a:extLst>
              <a:ext uri="{FF2B5EF4-FFF2-40B4-BE49-F238E27FC236}">
                <a16:creationId xmlns:a16="http://schemas.microsoft.com/office/drawing/2014/main" id="{2E5F3BD2-641F-452F-94A3-026C252BADD1}"/>
              </a:ext>
            </a:extLst>
          </p:cNvPr>
          <p:cNvSpPr txBox="1"/>
          <p:nvPr/>
        </p:nvSpPr>
        <p:spPr>
          <a:xfrm>
            <a:off x="2423087" y="6297269"/>
            <a:ext cx="7202951"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设置车辆数目为</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20</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辆，我们探寻了虚拟帧长度与计算开销和</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MSE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之间的关联</a:t>
            </a:r>
            <a:endPar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5E67DC6-EB62-48CD-9F4B-CA71C791EE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0698" y="973123"/>
            <a:ext cx="6978862" cy="5335567"/>
          </a:xfrm>
          <a:prstGeom prst="rect">
            <a:avLst/>
          </a:prstGeom>
        </p:spPr>
      </p:pic>
    </p:spTree>
    <p:custDataLst>
      <p:tags r:id="rId1"/>
    </p:custDataLst>
    <p:extLst>
      <p:ext uri="{BB962C8B-B14F-4D97-AF65-F5344CB8AC3E}">
        <p14:creationId xmlns:p14="http://schemas.microsoft.com/office/powerpoint/2010/main" val="3006934477"/>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6C9641-7EFF-4DB1-8178-7508643E7666}"/>
              </a:ext>
            </a:extLst>
          </p:cNvPr>
          <p:cNvPicPr>
            <a:picLocks noChangeAspect="1"/>
          </p:cNvPicPr>
          <p:nvPr/>
        </p:nvPicPr>
        <p:blipFill rotWithShape="1">
          <a:blip r:embed="rId8">
            <a:extLst>
              <a:ext uri="{28A0092B-C50C-407E-A947-70E740481C1C}">
                <a14:useLocalDpi xmlns:a14="http://schemas.microsoft.com/office/drawing/2010/main" val="0"/>
              </a:ext>
            </a:extLst>
          </a:blip>
          <a:srcRect t="50000" b="4355"/>
          <a:stretch/>
        </p:blipFill>
        <p:spPr>
          <a:xfrm>
            <a:off x="5596236" y="821909"/>
            <a:ext cx="5169753" cy="3130319"/>
          </a:xfrm>
          <a:prstGeom prst="rect">
            <a:avLst/>
          </a:prstGeom>
        </p:spPr>
      </p:pic>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2289348" cy="400110"/>
          </a:xfrm>
          <a:prstGeom prst="rect">
            <a:avLst/>
          </a:prstGeom>
          <a:noFill/>
          <a:ln w="9525">
            <a:noFill/>
          </a:ln>
        </p:spPr>
        <p:txBody>
          <a:bodyPr wrap="square" anchor="t">
            <a:spAutoFit/>
          </a:bodyPr>
          <a:lstStyle/>
          <a:p>
            <a:pPr>
              <a:defRPr/>
            </a:pPr>
            <a:r>
              <a:rPr lang="zh-CN" altLang="en-US" sz="2000" b="1" dirty="0">
                <a:solidFill>
                  <a:srgbClr val="C00000"/>
                </a:solidFill>
                <a:latin typeface="微软雅黑" panose="020B0503020204020204" pitchFamily="34" charset="-122"/>
                <a:ea typeface="微软雅黑" panose="020B0503020204020204" pitchFamily="34" charset="-122"/>
              </a:rPr>
              <a:t>平均通行时间对比</a:t>
            </a:r>
          </a:p>
        </p:txBody>
      </p:sp>
      <p:sp>
        <p:nvSpPr>
          <p:cNvPr id="15" name="文本框 61">
            <a:extLst>
              <a:ext uri="{FF2B5EF4-FFF2-40B4-BE49-F238E27FC236}">
                <a16:creationId xmlns:a16="http://schemas.microsoft.com/office/drawing/2014/main" id="{2E5F3BD2-641F-452F-94A3-026C252BADD1}"/>
              </a:ext>
            </a:extLst>
          </p:cNvPr>
          <p:cNvSpPr txBox="1"/>
          <p:nvPr/>
        </p:nvSpPr>
        <p:spPr>
          <a:xfrm>
            <a:off x="1104941" y="5230706"/>
            <a:ext cx="3689070" cy="1077218"/>
          </a:xfrm>
          <a:prstGeom prst="rect">
            <a:avLst/>
          </a:prstGeom>
          <a:noFill/>
          <a:ln w="9525">
            <a:noFill/>
          </a:ln>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设置十字路口场景如上图，车辆平均生成密度设置为每分钟</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15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辆，服从泊松分布，仿真总时长设置为</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5min</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，对比四种调度策略对车辆通行时间产生的影响。</a:t>
            </a:r>
            <a:endPar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C9E47918-00EE-4EF3-A11B-3A5073DB3FA0}"/>
              </a:ext>
            </a:extLst>
          </p:cNvPr>
          <p:cNvPicPr>
            <a:picLocks noChangeAspect="1"/>
          </p:cNvPicPr>
          <p:nvPr/>
        </p:nvPicPr>
        <p:blipFill rotWithShape="1">
          <a:blip r:embed="rId8">
            <a:extLst>
              <a:ext uri="{28A0092B-C50C-407E-A947-70E740481C1C}">
                <a14:useLocalDpi xmlns:a14="http://schemas.microsoft.com/office/drawing/2010/main" val="0"/>
              </a:ext>
            </a:extLst>
          </a:blip>
          <a:srcRect t="7448" b="49287"/>
          <a:stretch/>
        </p:blipFill>
        <p:spPr>
          <a:xfrm>
            <a:off x="5596236" y="3692094"/>
            <a:ext cx="5169753" cy="2967104"/>
          </a:xfrm>
          <a:prstGeom prst="rect">
            <a:avLst/>
          </a:prstGeom>
        </p:spPr>
      </p:pic>
      <p:pic>
        <p:nvPicPr>
          <p:cNvPr id="19" name="图片 18">
            <a:extLst>
              <a:ext uri="{FF2B5EF4-FFF2-40B4-BE49-F238E27FC236}">
                <a16:creationId xmlns:a16="http://schemas.microsoft.com/office/drawing/2014/main" id="{32FD99BD-4BAF-4AE9-BFBC-996227F312FD}"/>
              </a:ext>
            </a:extLst>
          </p:cNvPr>
          <p:cNvPicPr>
            <a:picLocks noChangeAspect="1"/>
          </p:cNvPicPr>
          <p:nvPr/>
        </p:nvPicPr>
        <p:blipFill rotWithShape="1">
          <a:blip r:embed="rId9"/>
          <a:srcRect l="6254" t="6916" r="4708" b="9548"/>
          <a:stretch/>
        </p:blipFill>
        <p:spPr>
          <a:xfrm>
            <a:off x="1182171" y="1464469"/>
            <a:ext cx="3534610" cy="3424237"/>
          </a:xfrm>
          <a:prstGeom prst="rect">
            <a:avLst/>
          </a:prstGeom>
        </p:spPr>
      </p:pic>
    </p:spTree>
    <p:custDataLst>
      <p:tags r:id="rId1"/>
    </p:custDataLst>
    <p:extLst>
      <p:ext uri="{BB962C8B-B14F-4D97-AF65-F5344CB8AC3E}">
        <p14:creationId xmlns:p14="http://schemas.microsoft.com/office/powerpoint/2010/main" val="1672967895"/>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问题定义</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37" name="组合 36">
            <a:extLst>
              <a:ext uri="{FF2B5EF4-FFF2-40B4-BE49-F238E27FC236}">
                <a16:creationId xmlns:a16="http://schemas.microsoft.com/office/drawing/2014/main" id="{1C5E9580-1456-4C59-9086-4CE3443D0A34}"/>
              </a:ext>
            </a:extLst>
          </p:cNvPr>
          <p:cNvGrpSpPr/>
          <p:nvPr/>
        </p:nvGrpSpPr>
        <p:grpSpPr>
          <a:xfrm>
            <a:off x="3476177" y="2546846"/>
            <a:ext cx="4860190" cy="2998808"/>
            <a:chOff x="7059553" y="3083736"/>
            <a:chExt cx="3901561" cy="2268899"/>
          </a:xfrm>
        </p:grpSpPr>
        <mc:AlternateContent xmlns:mc="http://schemas.openxmlformats.org/markup-compatibility/2006">
          <mc:Choice xmlns:a14="http://schemas.microsoft.com/office/drawing/2010/main" Requires="a14">
            <p:sp>
              <p:nvSpPr>
                <p:cNvPr id="38" name="文本框 37">
                  <a:extLst>
                    <a:ext uri="{FF2B5EF4-FFF2-40B4-BE49-F238E27FC236}">
                      <a16:creationId xmlns:a16="http://schemas.microsoft.com/office/drawing/2014/main" id="{A29CE785-AB79-48F7-AF71-436077FBC760}"/>
                    </a:ext>
                  </a:extLst>
                </p:cNvPr>
                <p:cNvSpPr txBox="1"/>
                <p:nvPr/>
              </p:nvSpPr>
              <p:spPr>
                <a:xfrm>
                  <a:off x="7938124" y="3083736"/>
                  <a:ext cx="1733661" cy="613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1">
                                    <a:latin typeface="Cambria Math" panose="02040503050406030204" pitchFamily="18" charset="0"/>
                                  </a:rPr>
                                  <m:t>min</m:t>
                                </m:r>
                              </m:e>
                              <m:lim>
                                <m:r>
                                  <a:rPr lang="en-US" altLang="zh-CN" b="0" i="1" smtClean="0">
                                    <a:latin typeface="Cambria Math" panose="02040503050406030204" pitchFamily="18" charset="0"/>
                                  </a:rPr>
                                  <m:t>𝐸</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𝑇</m:t>
                                </m:r>
                              </m:sub>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𝑀</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e>
                                    </m:nary>
                                  </m:e>
                                </m:nary>
                              </m:e>
                            </m:nary>
                          </m:e>
                        </m:func>
                      </m:oMath>
                    </m:oMathPara>
                  </a14:m>
                  <a:endParaRPr lang="zh-CN" altLang="en-US" dirty="0"/>
                </a:p>
              </p:txBody>
            </p:sp>
          </mc:Choice>
          <mc:Fallback>
            <p:sp>
              <p:nvSpPr>
                <p:cNvPr id="38" name="文本框 37">
                  <a:extLst>
                    <a:ext uri="{FF2B5EF4-FFF2-40B4-BE49-F238E27FC236}">
                      <a16:creationId xmlns:a16="http://schemas.microsoft.com/office/drawing/2014/main" id="{A29CE785-AB79-48F7-AF71-436077FBC760}"/>
                    </a:ext>
                  </a:extLst>
                </p:cNvPr>
                <p:cNvSpPr txBox="1">
                  <a:spLocks noRot="1" noChangeAspect="1" noMove="1" noResize="1" noEditPoints="1" noAdjustHandles="1" noChangeArrowheads="1" noChangeShapeType="1" noTextEdit="1"/>
                </p:cNvSpPr>
                <p:nvPr/>
              </p:nvSpPr>
              <p:spPr>
                <a:xfrm>
                  <a:off x="7938124" y="3083736"/>
                  <a:ext cx="1733661" cy="6130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4E5E3358-74D1-430D-BC5A-3055FE0841A3}"/>
                    </a:ext>
                  </a:extLst>
                </p:cNvPr>
                <p:cNvSpPr/>
                <p:nvPr/>
              </p:nvSpPr>
              <p:spPr>
                <a:xfrm>
                  <a:off x="7059553" y="4070001"/>
                  <a:ext cx="3901561" cy="6828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𝑇</m:t>
                            </m:r>
                          </m:sub>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b="0" i="1" smtClean="0">
                                    <a:latin typeface="Cambria Math" panose="02040503050406030204" pitchFamily="18" charset="0"/>
                                  </a:rPr>
                                  <m:t>𝑀</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e>
                                </m:nary>
                              </m:e>
                            </m:nary>
                          </m:e>
                        </m:nary>
                      </m:oMath>
                    </m:oMathPara>
                  </a14:m>
                  <a:endParaRPr lang="zh-CN" altLang="en-US" i="1" dirty="0"/>
                </a:p>
              </p:txBody>
            </p:sp>
          </mc:Choice>
          <mc:Fallback xmlns="">
            <p:sp>
              <p:nvSpPr>
                <p:cNvPr id="39" name="矩形 38">
                  <a:extLst>
                    <a:ext uri="{FF2B5EF4-FFF2-40B4-BE49-F238E27FC236}">
                      <a16:creationId xmlns:a16="http://schemas.microsoft.com/office/drawing/2014/main" id="{4E5E3358-74D1-430D-BC5A-3055FE0841A3}"/>
                    </a:ext>
                  </a:extLst>
                </p:cNvPr>
                <p:cNvSpPr>
                  <a:spLocks noRot="1" noChangeAspect="1" noMove="1" noResize="1" noEditPoints="1" noAdjustHandles="1" noChangeArrowheads="1" noChangeShapeType="1" noTextEdit="1"/>
                </p:cNvSpPr>
                <p:nvPr/>
              </p:nvSpPr>
              <p:spPr>
                <a:xfrm>
                  <a:off x="7059553" y="4070001"/>
                  <a:ext cx="3901561" cy="682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4F0EE919-E544-4BFF-BC55-CC0CBB8C2F4A}"/>
                    </a:ext>
                  </a:extLst>
                </p:cNvPr>
                <p:cNvSpPr/>
                <p:nvPr/>
              </p:nvSpPr>
              <p:spPr>
                <a:xfrm>
                  <a:off x="8350039" y="5056315"/>
                  <a:ext cx="1184342" cy="296320"/>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40" name="矩形 39">
                  <a:extLst>
                    <a:ext uri="{FF2B5EF4-FFF2-40B4-BE49-F238E27FC236}">
                      <a16:creationId xmlns:a16="http://schemas.microsoft.com/office/drawing/2014/main" id="{4F0EE919-E544-4BFF-BC55-CC0CBB8C2F4A}"/>
                    </a:ext>
                  </a:extLst>
                </p:cNvPr>
                <p:cNvSpPr>
                  <a:spLocks noRot="1" noChangeAspect="1" noMove="1" noResize="1" noEditPoints="1" noAdjustHandles="1" noChangeArrowheads="1" noChangeShapeType="1" noTextEdit="1"/>
                </p:cNvSpPr>
                <p:nvPr/>
              </p:nvSpPr>
              <p:spPr>
                <a:xfrm>
                  <a:off x="8350039" y="5056315"/>
                  <a:ext cx="1184342" cy="296320"/>
                </a:xfrm>
                <a:prstGeom prst="rect">
                  <a:avLst/>
                </a:prstGeom>
                <a:blipFill>
                  <a:blip r:embed="rId8"/>
                  <a:stretch>
                    <a:fillRect b="-7692"/>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48847F5-A3E9-4E65-BAEE-C31799A2E3CD}"/>
                  </a:ext>
                </a:extLst>
              </p:cNvPr>
              <p:cNvSpPr/>
              <p:nvPr/>
            </p:nvSpPr>
            <p:spPr>
              <a:xfrm>
                <a:off x="796186" y="1314135"/>
                <a:ext cx="10823542" cy="458908"/>
              </a:xfrm>
              <a:prstGeom prst="rect">
                <a:avLst/>
              </a:prstGeom>
            </p:spPr>
            <p:txBody>
              <a:bodyPr wrap="square">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假使每个包的当前信息价值为</a:t>
                </a:r>
                <a14:m>
                  <m:oMath xmlns:m="http://schemas.openxmlformats.org/officeDocument/2006/math">
                    <m:r>
                      <a:rPr lang="en-US" altLang="zh-CN" b="1">
                        <a:latin typeface="Cambria Math" panose="02040503050406030204" pitchFamily="18" charset="0"/>
                        <a:ea typeface="微软雅黑" panose="020B0503020204020204" pitchFamily="34" charset="-122"/>
                      </a:rPr>
                      <m:t>𝑐</m:t>
                    </m:r>
                    <m:r>
                      <a:rPr lang="zh-CN" altLang="en-US" b="1">
                        <a:latin typeface="Cambria Math" panose="02040503050406030204" pitchFamily="18" charset="0"/>
                        <a:ea typeface="微软雅黑" panose="020B0503020204020204" pitchFamily="34" charset="-122"/>
                      </a:rPr>
                      <m:t>，</m:t>
                    </m:r>
                  </m:oMath>
                </a14:m>
                <a:r>
                  <a:rPr lang="zh-CN" altLang="en-US" b="1" dirty="0">
                    <a:latin typeface="微软雅黑" panose="020B0503020204020204" pitchFamily="34" charset="-122"/>
                    <a:ea typeface="微软雅黑" panose="020B0503020204020204" pitchFamily="34" charset="-122"/>
                  </a:rPr>
                  <a:t>用户数量为</a:t>
                </a:r>
                <a:r>
                  <a:rPr lang="en-US" altLang="zh-CN" b="1" dirty="0">
                    <a:latin typeface="微软雅黑" panose="020B0503020204020204" pitchFamily="34" charset="-122"/>
                    <a:ea typeface="微软雅黑" panose="020B0503020204020204" pitchFamily="34" charset="-122"/>
                  </a:rPr>
                  <a:t>M</a:t>
                </a:r>
                <a:r>
                  <a:rPr lang="zh-CN" altLang="en-US" b="1" dirty="0">
                    <a:latin typeface="微软雅黑" panose="020B0503020204020204" pitchFamily="34" charset="-122"/>
                    <a:ea typeface="微软雅黑" panose="020B0503020204020204" pitchFamily="34" charset="-122"/>
                  </a:rPr>
                  <a:t>，子载波数量为</a:t>
                </a:r>
                <a:r>
                  <a:rPr lang="en-US" altLang="zh-CN" b="1" dirty="0">
                    <a:latin typeface="微软雅黑" panose="020B0503020204020204" pitchFamily="34" charset="-122"/>
                    <a:ea typeface="微软雅黑" panose="020B0503020204020204" pitchFamily="34" charset="-122"/>
                  </a:rPr>
                  <a:t>N </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 </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𝑼</m:t>
                    </m:r>
                  </m:oMath>
                </a14:m>
                <a:r>
                  <a:rPr lang="zh-CN" altLang="en-US" b="1" dirty="0">
                    <a:latin typeface="微软雅黑" panose="020B0503020204020204" pitchFamily="34" charset="-122"/>
                    <a:ea typeface="微软雅黑" panose="020B0503020204020204" pitchFamily="34" charset="-122"/>
                  </a:rPr>
                  <a:t> 为调度变量，则调度问题如下</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mc:Choice>
        <mc:Fallback xmlns="">
          <p:sp>
            <p:nvSpPr>
              <p:cNvPr id="2" name="矩形 1">
                <a:extLst>
                  <a:ext uri="{FF2B5EF4-FFF2-40B4-BE49-F238E27FC236}">
                    <a16:creationId xmlns:a16="http://schemas.microsoft.com/office/drawing/2014/main" id="{048847F5-A3E9-4E65-BAEE-C31799A2E3CD}"/>
                  </a:ext>
                </a:extLst>
              </p:cNvPr>
              <p:cNvSpPr>
                <a:spLocks noRot="1" noChangeAspect="1" noMove="1" noResize="1" noEditPoints="1" noAdjustHandles="1" noChangeArrowheads="1" noChangeShapeType="1" noTextEdit="1"/>
              </p:cNvSpPr>
              <p:nvPr/>
            </p:nvSpPr>
            <p:spPr>
              <a:xfrm>
                <a:off x="796186" y="1314135"/>
                <a:ext cx="10823542" cy="458908"/>
              </a:xfrm>
              <a:prstGeom prst="rect">
                <a:avLst/>
              </a:prstGeom>
              <a:blipFill>
                <a:blip r:embed="rId9"/>
                <a:stretch>
                  <a:fillRect l="-507" b="-21333"/>
                </a:stretch>
              </a:blipFill>
            </p:spPr>
            <p:txBody>
              <a:bodyPr/>
              <a:lstStyle/>
              <a:p>
                <a:r>
                  <a:rPr lang="zh-CN" altLang="en-US">
                    <a:noFill/>
                  </a:rPr>
                  <a:t> </a:t>
                </a:r>
              </a:p>
            </p:txBody>
          </p:sp>
        </mc:Fallback>
      </mc:AlternateContent>
      <p:grpSp>
        <p:nvGrpSpPr>
          <p:cNvPr id="41" name="组合 40">
            <a:extLst>
              <a:ext uri="{FF2B5EF4-FFF2-40B4-BE49-F238E27FC236}">
                <a16:creationId xmlns:a16="http://schemas.microsoft.com/office/drawing/2014/main" id="{91DB1A9D-EC12-445E-826C-2A21EF636727}"/>
              </a:ext>
            </a:extLst>
          </p:cNvPr>
          <p:cNvGrpSpPr/>
          <p:nvPr/>
        </p:nvGrpSpPr>
        <p:grpSpPr>
          <a:xfrm>
            <a:off x="304800" y="2540160"/>
            <a:ext cx="3901561" cy="3034128"/>
            <a:chOff x="6947831" y="3029321"/>
            <a:chExt cx="3901561" cy="3034128"/>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F2407DE-A29F-41D6-9034-8EC28C45973D}"/>
                    </a:ext>
                  </a:extLst>
                </p:cNvPr>
                <p:cNvSpPr txBox="1"/>
                <p:nvPr/>
              </p:nvSpPr>
              <p:spPr>
                <a:xfrm>
                  <a:off x="8079147" y="3029321"/>
                  <a:ext cx="1827167"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𝐸</m:t>
                                </m:r>
                              </m:lim>
                            </m:limLow>
                          </m:fName>
                          <m:e>
                            <m:nary>
                              <m:naryPr>
                                <m:chr m:val="∑"/>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e>
                                </m:nary>
                              </m:e>
                            </m:nary>
                          </m:e>
                        </m:func>
                      </m:oMath>
                    </m:oMathPara>
                  </a14:m>
                  <a:endParaRPr lang="zh-CN" altLang="en-US" dirty="0"/>
                </a:p>
              </p:txBody>
            </p:sp>
          </mc:Choice>
          <mc:Fallback xmlns="">
            <p:sp>
              <p:nvSpPr>
                <p:cNvPr id="42" name="文本框 41">
                  <a:extLst>
                    <a:ext uri="{FF2B5EF4-FFF2-40B4-BE49-F238E27FC236}">
                      <a16:creationId xmlns:a16="http://schemas.microsoft.com/office/drawing/2014/main" id="{CF2407DE-A29F-41D6-9034-8EC28C45973D}"/>
                    </a:ext>
                  </a:extLst>
                </p:cNvPr>
                <p:cNvSpPr txBox="1">
                  <a:spLocks noRot="1" noChangeAspect="1" noMove="1" noResize="1" noEditPoints="1" noAdjustHandles="1" noChangeArrowheads="1" noChangeShapeType="1" noTextEdit="1"/>
                </p:cNvSpPr>
                <p:nvPr/>
              </p:nvSpPr>
              <p:spPr>
                <a:xfrm>
                  <a:off x="8079147" y="3029321"/>
                  <a:ext cx="1827167" cy="81022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AA47C12D-5CFF-42CF-A8C6-612AF92005A5}"/>
                    </a:ext>
                  </a:extLst>
                </p:cNvPr>
                <p:cNvSpPr/>
                <p:nvPr/>
              </p:nvSpPr>
              <p:spPr>
                <a:xfrm>
                  <a:off x="6947831" y="4070002"/>
                  <a:ext cx="3901561" cy="902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e>
                            </m:nary>
                          </m:e>
                        </m:nary>
                      </m:oMath>
                    </m:oMathPara>
                  </a14:m>
                  <a:endParaRPr lang="zh-CN" altLang="en-US" i="1" dirty="0"/>
                </a:p>
              </p:txBody>
            </p:sp>
          </mc:Choice>
          <mc:Fallback xmlns="">
            <p:sp>
              <p:nvSpPr>
                <p:cNvPr id="43" name="矩形 42">
                  <a:extLst>
                    <a:ext uri="{FF2B5EF4-FFF2-40B4-BE49-F238E27FC236}">
                      <a16:creationId xmlns:a16="http://schemas.microsoft.com/office/drawing/2014/main" id="{AA47C12D-5CFF-42CF-A8C6-612AF92005A5}"/>
                    </a:ext>
                  </a:extLst>
                </p:cNvPr>
                <p:cNvSpPr>
                  <a:spLocks noRot="1" noChangeAspect="1" noMove="1" noResize="1" noEditPoints="1" noAdjustHandles="1" noChangeArrowheads="1" noChangeShapeType="1" noTextEdit="1"/>
                </p:cNvSpPr>
                <p:nvPr/>
              </p:nvSpPr>
              <p:spPr>
                <a:xfrm>
                  <a:off x="6947831" y="4070002"/>
                  <a:ext cx="3901561" cy="90255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E60E7C4C-3440-4301-B4AB-DBC3CF42D5AC}"/>
                    </a:ext>
                  </a:extLst>
                </p:cNvPr>
                <p:cNvSpPr/>
                <p:nvPr/>
              </p:nvSpPr>
              <p:spPr>
                <a:xfrm>
                  <a:off x="8459636" y="5082735"/>
                  <a:ext cx="1446678" cy="391646"/>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𝑐</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𝑉</m:t>
                          </m:r>
                        </m:e>
                        <m:sub>
                          <m:r>
                            <a:rPr lang="en-US" altLang="zh-CN" b="0" i="1" smtClean="0">
                              <a:latin typeface="Cambria Math" panose="02040503050406030204" pitchFamily="18" charset="0"/>
                              <a:ea typeface="微软雅黑" panose="020B0503020204020204" pitchFamily="34" charset="-122"/>
                            </a:rPr>
                            <m:t>𝑗</m:t>
                          </m:r>
                        </m:sub>
                      </m:sSub>
                      <m:r>
                        <a:rPr lang="en-US" altLang="zh-CN"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6" name="矩形 5">
                  <a:extLst>
                    <a:ext uri="{FF2B5EF4-FFF2-40B4-BE49-F238E27FC236}">
                      <a16:creationId xmlns:a16="http://schemas.microsoft.com/office/drawing/2014/main" id="{C99F0BB4-63A8-4C67-BBA9-69B0C173B20E}"/>
                    </a:ext>
                  </a:extLst>
                </p:cNvPr>
                <p:cNvSpPr>
                  <a:spLocks noRot="1" noChangeAspect="1" noMove="1" noResize="1" noEditPoints="1" noAdjustHandles="1" noChangeArrowheads="1" noChangeShapeType="1" noTextEdit="1"/>
                </p:cNvSpPr>
                <p:nvPr/>
              </p:nvSpPr>
              <p:spPr>
                <a:xfrm>
                  <a:off x="8459636" y="5082735"/>
                  <a:ext cx="1446678" cy="391646"/>
                </a:xfrm>
                <a:prstGeom prst="rect">
                  <a:avLst/>
                </a:prstGeom>
                <a:blipFill>
                  <a:blip r:embed="rId12"/>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242EDE83-A89B-4A1B-AA5C-2F2A91F9A1BF}"/>
                    </a:ext>
                  </a:extLst>
                </p:cNvPr>
                <p:cNvSpPr/>
                <p:nvPr/>
              </p:nvSpPr>
              <p:spPr>
                <a:xfrm>
                  <a:off x="8459636" y="5671803"/>
                  <a:ext cx="1308115" cy="391646"/>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i="1">
                              <a:latin typeface="Cambria Math" panose="02040503050406030204" pitchFamily="18" charset="0"/>
                              <a:ea typeface="微软雅黑" panose="020B0503020204020204" pitchFamily="34" charset="-122"/>
                            </a:rPr>
                            <m:t>𝑖𝑗</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45" name="矩形 44">
                  <a:extLst>
                    <a:ext uri="{FF2B5EF4-FFF2-40B4-BE49-F238E27FC236}">
                      <a16:creationId xmlns:a16="http://schemas.microsoft.com/office/drawing/2014/main" id="{242EDE83-A89B-4A1B-AA5C-2F2A91F9A1BF}"/>
                    </a:ext>
                  </a:extLst>
                </p:cNvPr>
                <p:cNvSpPr>
                  <a:spLocks noRot="1" noChangeAspect="1" noMove="1" noResize="1" noEditPoints="1" noAdjustHandles="1" noChangeArrowheads="1" noChangeShapeType="1" noTextEdit="1"/>
                </p:cNvSpPr>
                <p:nvPr/>
              </p:nvSpPr>
              <p:spPr>
                <a:xfrm>
                  <a:off x="8459636" y="5671803"/>
                  <a:ext cx="1308115" cy="391646"/>
                </a:xfrm>
                <a:prstGeom prst="rect">
                  <a:avLst/>
                </a:prstGeom>
                <a:blipFill>
                  <a:blip r:embed="rId13"/>
                  <a:stretch>
                    <a:fillRect b="-9375"/>
                  </a:stretch>
                </a:blipFill>
              </p:spPr>
              <p:txBody>
                <a:bodyPr/>
                <a:lstStyle/>
                <a:p>
                  <a:r>
                    <a:rPr lang="zh-CN" altLang="en-US">
                      <a:noFill/>
                    </a:rPr>
                    <a:t> </a:t>
                  </a:r>
                </a:p>
              </p:txBody>
            </p:sp>
          </mc:Fallback>
        </mc:AlternateContent>
      </p:grpSp>
      <p:grpSp>
        <p:nvGrpSpPr>
          <p:cNvPr id="46" name="组合 45">
            <a:extLst>
              <a:ext uri="{FF2B5EF4-FFF2-40B4-BE49-F238E27FC236}">
                <a16:creationId xmlns:a16="http://schemas.microsoft.com/office/drawing/2014/main" id="{F1A3716E-B9FD-40F0-B26F-06658E443760}"/>
              </a:ext>
            </a:extLst>
          </p:cNvPr>
          <p:cNvGrpSpPr/>
          <p:nvPr/>
        </p:nvGrpSpPr>
        <p:grpSpPr>
          <a:xfrm>
            <a:off x="7027010" y="2606967"/>
            <a:ext cx="4860190" cy="2998808"/>
            <a:chOff x="7059553" y="3083736"/>
            <a:chExt cx="3901561" cy="2268899"/>
          </a:xfrm>
        </p:grpSpPr>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3B3AA7A4-EF67-457C-B2C0-F1F7AE1F6396}"/>
                    </a:ext>
                  </a:extLst>
                </p:cNvPr>
                <p:cNvSpPr txBox="1"/>
                <p:nvPr/>
              </p:nvSpPr>
              <p:spPr>
                <a:xfrm>
                  <a:off x="7938124" y="3083736"/>
                  <a:ext cx="2683854" cy="666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1">
                                    <a:latin typeface="Cambria Math" panose="02040503050406030204" pitchFamily="18" charset="0"/>
                                  </a:rPr>
                                  <m:t>min</m:t>
                                </m:r>
                              </m:e>
                              <m:lim>
                                <m:r>
                                  <a:rPr lang="en-US" altLang="zh-CN" b="0" i="1" smtClean="0">
                                    <a:latin typeface="Cambria Math" panose="02040503050406030204" pitchFamily="18" charset="0"/>
                                  </a:rPr>
                                  <m:t>𝐸</m:t>
                                </m:r>
                              </m:lim>
                            </m:limLow>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𝑇</m:t>
                                    </m:r>
                                    <m:r>
                                      <a:rPr lang="en-US" altLang="zh-CN" i="1">
                                        <a:latin typeface="Cambria Math" panose="02040503050406030204" pitchFamily="18" charset="0"/>
                                      </a:rPr>
                                      <m:t>→∞</m:t>
                                    </m:r>
                                  </m:lim>
                                </m:limLow>
                                <m:r>
                                  <a:rPr lang="en-US" altLang="zh-CN" b="0" i="1" smtClean="0">
                                    <a:latin typeface="Cambria Math" panose="02040503050406030204" pitchFamily="18" charset="0"/>
                                  </a:rPr>
                                  <m:t> </m:t>
                                </m:r>
                                <m:r>
                                  <m:rPr>
                                    <m:sty m:val="p"/>
                                  </m:rPr>
                                  <a:rPr lang="en-US" altLang="zh-CN" i="1">
                                    <a:latin typeface="Cambria Math" panose="02040503050406030204" pitchFamily="18" charset="0"/>
                                  </a:rPr>
                                  <m:t>sup</m:t>
                                </m:r>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r>
                                  <a:rPr lang="en-US" altLang="zh-CN" b="0" i="1" smtClean="0">
                                    <a:latin typeface="Cambria Math" panose="02040503050406030204" pitchFamily="18" charset="0"/>
                                  </a:rPr>
                                  <m:t>𝐸</m:t>
                                </m:r>
                              </m:e>
                            </m:func>
                          </m:e>
                        </m:func>
                        <m:d>
                          <m:dPr>
                            <m:begChr m:val="["/>
                            <m:endChr m:val="]"/>
                            <m:ctrlPr>
                              <a:rPr lang="en-US" altLang="zh-CN" b="0"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𝑇</m:t>
                                </m:r>
                              </m:sub>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𝑡</m:t>
                                            </m:r>
                                          </m:sub>
                                        </m:sSub>
                                      </m:e>
                                    </m:nary>
                                  </m:e>
                                </m:nary>
                              </m:e>
                            </m:nary>
                          </m:e>
                        </m:d>
                      </m:oMath>
                    </m:oMathPara>
                  </a14:m>
                  <a:endParaRPr lang="zh-CN" altLang="en-US" dirty="0"/>
                </a:p>
              </p:txBody>
            </p:sp>
          </mc:Choice>
          <mc:Fallback>
            <p:sp>
              <p:nvSpPr>
                <p:cNvPr id="47" name="文本框 46">
                  <a:extLst>
                    <a:ext uri="{FF2B5EF4-FFF2-40B4-BE49-F238E27FC236}">
                      <a16:creationId xmlns:a16="http://schemas.microsoft.com/office/drawing/2014/main" id="{3B3AA7A4-EF67-457C-B2C0-F1F7AE1F6396}"/>
                    </a:ext>
                  </a:extLst>
                </p:cNvPr>
                <p:cNvSpPr txBox="1">
                  <a:spLocks noRot="1" noChangeAspect="1" noMove="1" noResize="1" noEditPoints="1" noAdjustHandles="1" noChangeArrowheads="1" noChangeShapeType="1" noTextEdit="1"/>
                </p:cNvSpPr>
                <p:nvPr/>
              </p:nvSpPr>
              <p:spPr>
                <a:xfrm>
                  <a:off x="7938124" y="3083736"/>
                  <a:ext cx="2683854" cy="6660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C8213D92-E4F1-4FF3-9BDF-9F5C1B27907E}"/>
                    </a:ext>
                  </a:extLst>
                </p:cNvPr>
                <p:cNvSpPr/>
                <p:nvPr/>
              </p:nvSpPr>
              <p:spPr>
                <a:xfrm>
                  <a:off x="7059553" y="4070001"/>
                  <a:ext cx="3901561" cy="6828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𝑀</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𝑡</m:t>
                                </m:r>
                              </m:sub>
                            </m:sSub>
                          </m:e>
                        </m:nary>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m:oMathPara>
                  </a14:m>
                  <a:endParaRPr lang="zh-CN" altLang="en-US" i="1" dirty="0"/>
                </a:p>
              </p:txBody>
            </p:sp>
          </mc:Choice>
          <mc:Fallback xmlns="">
            <p:sp>
              <p:nvSpPr>
                <p:cNvPr id="48" name="矩形 47">
                  <a:extLst>
                    <a:ext uri="{FF2B5EF4-FFF2-40B4-BE49-F238E27FC236}">
                      <a16:creationId xmlns:a16="http://schemas.microsoft.com/office/drawing/2014/main" id="{C8213D92-E4F1-4FF3-9BDF-9F5C1B27907E}"/>
                    </a:ext>
                  </a:extLst>
                </p:cNvPr>
                <p:cNvSpPr>
                  <a:spLocks noRot="1" noChangeAspect="1" noMove="1" noResize="1" noEditPoints="1" noAdjustHandles="1" noChangeArrowheads="1" noChangeShapeType="1" noTextEdit="1"/>
                </p:cNvSpPr>
                <p:nvPr/>
              </p:nvSpPr>
              <p:spPr>
                <a:xfrm>
                  <a:off x="7059553" y="4070001"/>
                  <a:ext cx="3901561" cy="68287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422CFABA-953C-48A4-AF01-3C5EA524A487}"/>
                    </a:ext>
                  </a:extLst>
                </p:cNvPr>
                <p:cNvSpPr/>
                <p:nvPr/>
              </p:nvSpPr>
              <p:spPr>
                <a:xfrm>
                  <a:off x="8350039" y="5056315"/>
                  <a:ext cx="1184342" cy="296320"/>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49" name="矩形 48">
                  <a:extLst>
                    <a:ext uri="{FF2B5EF4-FFF2-40B4-BE49-F238E27FC236}">
                      <a16:creationId xmlns:a16="http://schemas.microsoft.com/office/drawing/2014/main" id="{422CFABA-953C-48A4-AF01-3C5EA524A487}"/>
                    </a:ext>
                  </a:extLst>
                </p:cNvPr>
                <p:cNvSpPr>
                  <a:spLocks noRot="1" noChangeAspect="1" noMove="1" noResize="1" noEditPoints="1" noAdjustHandles="1" noChangeArrowheads="1" noChangeShapeType="1" noTextEdit="1"/>
                </p:cNvSpPr>
                <p:nvPr/>
              </p:nvSpPr>
              <p:spPr>
                <a:xfrm>
                  <a:off x="8350039" y="5056315"/>
                  <a:ext cx="1184342" cy="296320"/>
                </a:xfrm>
                <a:prstGeom prst="rect">
                  <a:avLst/>
                </a:prstGeom>
                <a:blipFill>
                  <a:blip r:embed="rId16"/>
                  <a:stretch>
                    <a:fillRect b="-7692"/>
                  </a:stretch>
                </a:blipFill>
              </p:spPr>
              <p:txBody>
                <a:bodyPr/>
                <a:lstStyle/>
                <a:p>
                  <a:r>
                    <a:rPr lang="zh-CN" altLang="en-US">
                      <a:noFill/>
                    </a:rPr>
                    <a:t> </a:t>
                  </a:r>
                </a:p>
              </p:txBody>
            </p:sp>
          </mc:Fallback>
        </mc:AlternateContent>
      </p:grpSp>
      <p:sp>
        <p:nvSpPr>
          <p:cNvPr id="8" name="矩形 7">
            <a:extLst>
              <a:ext uri="{FF2B5EF4-FFF2-40B4-BE49-F238E27FC236}">
                <a16:creationId xmlns:a16="http://schemas.microsoft.com/office/drawing/2014/main" id="{CDC4E69E-E98A-48F0-8361-08B437497BB7}"/>
              </a:ext>
            </a:extLst>
          </p:cNvPr>
          <p:cNvSpPr/>
          <p:nvPr/>
        </p:nvSpPr>
        <p:spPr>
          <a:xfrm>
            <a:off x="572272" y="2223082"/>
            <a:ext cx="3423822" cy="37582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522D9FD6-92DF-4165-BA1D-777C4CB3B464}"/>
              </a:ext>
            </a:extLst>
          </p:cNvPr>
          <p:cNvSpPr/>
          <p:nvPr/>
        </p:nvSpPr>
        <p:spPr>
          <a:xfrm>
            <a:off x="4382276" y="2224480"/>
            <a:ext cx="3218150" cy="37582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0026643-9339-44F4-8ABD-C70B93426516}"/>
              </a:ext>
            </a:extLst>
          </p:cNvPr>
          <p:cNvSpPr/>
          <p:nvPr/>
        </p:nvSpPr>
        <p:spPr>
          <a:xfrm>
            <a:off x="8098602" y="2224480"/>
            <a:ext cx="3521125" cy="37582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69C7A8B0-CDAC-416C-B3FA-86985B663BCD}"/>
              </a:ext>
            </a:extLst>
          </p:cNvPr>
          <p:cNvSpPr txBox="1"/>
          <p:nvPr/>
        </p:nvSpPr>
        <p:spPr>
          <a:xfrm>
            <a:off x="1565966" y="6091528"/>
            <a:ext cx="155875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短期优化问题</a:t>
            </a:r>
          </a:p>
        </p:txBody>
      </p:sp>
      <p:sp>
        <p:nvSpPr>
          <p:cNvPr id="53" name="文本框 52">
            <a:extLst>
              <a:ext uri="{FF2B5EF4-FFF2-40B4-BE49-F238E27FC236}">
                <a16:creationId xmlns:a16="http://schemas.microsoft.com/office/drawing/2014/main" id="{38B72813-BF9D-4B6C-AF7D-A9ADE4B4EAAF}"/>
              </a:ext>
            </a:extLst>
          </p:cNvPr>
          <p:cNvSpPr txBox="1"/>
          <p:nvPr/>
        </p:nvSpPr>
        <p:spPr>
          <a:xfrm>
            <a:off x="5211974" y="6093762"/>
            <a:ext cx="155875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长期优化问题</a:t>
            </a:r>
          </a:p>
        </p:txBody>
      </p:sp>
      <p:sp>
        <p:nvSpPr>
          <p:cNvPr id="54" name="文本框 53">
            <a:extLst>
              <a:ext uri="{FF2B5EF4-FFF2-40B4-BE49-F238E27FC236}">
                <a16:creationId xmlns:a16="http://schemas.microsoft.com/office/drawing/2014/main" id="{59CBAF95-B9F0-46C2-A71A-C1E4AE7FCA0D}"/>
              </a:ext>
            </a:extLst>
          </p:cNvPr>
          <p:cNvSpPr txBox="1"/>
          <p:nvPr/>
        </p:nvSpPr>
        <p:spPr>
          <a:xfrm>
            <a:off x="8669058" y="6118606"/>
            <a:ext cx="238021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无穷时间维度优化问题</a:t>
            </a:r>
          </a:p>
        </p:txBody>
      </p:sp>
      <p:sp>
        <p:nvSpPr>
          <p:cNvPr id="55" name="箭头: 右 54">
            <a:extLst>
              <a:ext uri="{FF2B5EF4-FFF2-40B4-BE49-F238E27FC236}">
                <a16:creationId xmlns:a16="http://schemas.microsoft.com/office/drawing/2014/main" id="{B7F8477E-FAC4-47CD-8B58-4DB3345DFC3E}"/>
              </a:ext>
            </a:extLst>
          </p:cNvPr>
          <p:cNvSpPr/>
          <p:nvPr/>
        </p:nvSpPr>
        <p:spPr>
          <a:xfrm>
            <a:off x="3803137" y="6097061"/>
            <a:ext cx="728458" cy="3628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箭头: 右 55">
            <a:extLst>
              <a:ext uri="{FF2B5EF4-FFF2-40B4-BE49-F238E27FC236}">
                <a16:creationId xmlns:a16="http://schemas.microsoft.com/office/drawing/2014/main" id="{8C33EF6D-758F-40A8-B4EE-EB6F5340E771}"/>
              </a:ext>
            </a:extLst>
          </p:cNvPr>
          <p:cNvSpPr/>
          <p:nvPr/>
        </p:nvSpPr>
        <p:spPr>
          <a:xfrm>
            <a:off x="7526183" y="6089459"/>
            <a:ext cx="728458" cy="362836"/>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4447340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问题解析</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048847F5-A3E9-4E65-BAEE-C31799A2E3CD}"/>
              </a:ext>
            </a:extLst>
          </p:cNvPr>
          <p:cNvSpPr/>
          <p:nvPr/>
        </p:nvSpPr>
        <p:spPr>
          <a:xfrm>
            <a:off x="796186" y="1314135"/>
            <a:ext cx="10823542" cy="458908"/>
          </a:xfrm>
          <a:prstGeom prst="rect">
            <a:avLst/>
          </a:prstGeom>
        </p:spPr>
        <p:txBody>
          <a:bodyPr wrap="square">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上述问题比较复杂，不妨将用户数量简化为</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个，更新频率设定为</a:t>
            </a:r>
            <a:r>
              <a:rPr lang="en-US" altLang="zh-CN" b="1" dirty="0">
                <a:latin typeface="微软雅黑" panose="020B0503020204020204" pitchFamily="34" charset="-122"/>
                <a:ea typeface="微软雅黑" panose="020B0503020204020204" pitchFamily="34" charset="-122"/>
              </a:rPr>
              <a:t>q</a:t>
            </a:r>
            <a:r>
              <a:rPr lang="zh-CN" altLang="en-US" b="1" dirty="0">
                <a:latin typeface="微软雅黑" panose="020B0503020204020204" pitchFamily="34" charset="-122"/>
                <a:ea typeface="微软雅黑" panose="020B0503020204020204" pitchFamily="34" charset="-122"/>
              </a:rPr>
              <a:t>，问题可简化如右式</a:t>
            </a:r>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DF31E0AA-64E9-4971-B2AA-D55F66A0D03E}"/>
              </a:ext>
            </a:extLst>
          </p:cNvPr>
          <p:cNvGrpSpPr/>
          <p:nvPr/>
        </p:nvGrpSpPr>
        <p:grpSpPr>
          <a:xfrm>
            <a:off x="-212697" y="2224480"/>
            <a:ext cx="4860190" cy="3758268"/>
            <a:chOff x="7027010" y="2224480"/>
            <a:chExt cx="4860190" cy="3758268"/>
          </a:xfrm>
        </p:grpSpPr>
        <p:grpSp>
          <p:nvGrpSpPr>
            <p:cNvPr id="46" name="组合 45">
              <a:extLst>
                <a:ext uri="{FF2B5EF4-FFF2-40B4-BE49-F238E27FC236}">
                  <a16:creationId xmlns:a16="http://schemas.microsoft.com/office/drawing/2014/main" id="{F1A3716E-B9FD-40F0-B26F-06658E443760}"/>
                </a:ext>
              </a:extLst>
            </p:cNvPr>
            <p:cNvGrpSpPr/>
            <p:nvPr/>
          </p:nvGrpSpPr>
          <p:grpSpPr>
            <a:xfrm>
              <a:off x="7027010" y="2606967"/>
              <a:ext cx="4860190" cy="2998808"/>
              <a:chOff x="7059553" y="3083736"/>
              <a:chExt cx="3901561" cy="2268899"/>
            </a:xfrm>
          </p:grpSpPr>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3B3AA7A4-EF67-457C-B2C0-F1F7AE1F6396}"/>
                      </a:ext>
                    </a:extLst>
                  </p:cNvPr>
                  <p:cNvSpPr txBox="1"/>
                  <p:nvPr/>
                </p:nvSpPr>
                <p:spPr>
                  <a:xfrm>
                    <a:off x="7938124" y="3083736"/>
                    <a:ext cx="2725033" cy="6660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1">
                                      <a:latin typeface="Cambria Math" panose="02040503050406030204" pitchFamily="18" charset="0"/>
                                    </a:rPr>
                                    <m:t>min</m:t>
                                  </m:r>
                                </m:e>
                                <m:lim>
                                  <m:r>
                                    <a:rPr lang="en-US" altLang="zh-CN" b="0" i="1" smtClean="0">
                                      <a:latin typeface="Cambria Math" panose="02040503050406030204" pitchFamily="18" charset="0"/>
                                    </a:rPr>
                                    <m:t>𝐸</m:t>
                                  </m:r>
                                </m:lim>
                              </m:limLow>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𝑇</m:t>
                                      </m:r>
                                      <m:r>
                                        <a:rPr lang="en-US" altLang="zh-CN" i="1">
                                          <a:latin typeface="Cambria Math" panose="02040503050406030204" pitchFamily="18" charset="0"/>
                                        </a:rPr>
                                        <m:t>→∞</m:t>
                                      </m:r>
                                    </m:lim>
                                  </m:limLow>
                                  <m:r>
                                    <a:rPr lang="en-US" altLang="zh-CN" b="0" i="1" smtClean="0">
                                      <a:latin typeface="Cambria Math" panose="02040503050406030204" pitchFamily="18" charset="0"/>
                                    </a:rPr>
                                    <m:t> </m:t>
                                  </m:r>
                                  <m:r>
                                    <m:rPr>
                                      <m:sty m:val="p"/>
                                    </m:rPr>
                                    <a:rPr lang="en-US" altLang="zh-CN" i="1">
                                      <a:latin typeface="Cambria Math" panose="02040503050406030204" pitchFamily="18" charset="0"/>
                                    </a:rPr>
                                    <m:t>sup</m:t>
                                  </m:r>
                                  <m:r>
                                    <a:rPr lang="en-US" altLang="zh-CN" b="0" i="1" smtClean="0">
                                      <a:latin typeface="Cambria Math" panose="02040503050406030204" pitchFamily="18" charset="0"/>
                                    </a:rPr>
                                    <m:t> </m:t>
                                  </m:r>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r>
                                    <a:rPr lang="en-US" altLang="zh-CN" b="0" i="1" smtClean="0">
                                      <a:latin typeface="Cambria Math" panose="02040503050406030204" pitchFamily="18" charset="0"/>
                                    </a:rPr>
                                    <m:t>𝐸</m:t>
                                  </m:r>
                                </m:e>
                              </m:func>
                            </m:e>
                          </m:func>
                          <m:d>
                            <m:dPr>
                              <m:begChr m:val="["/>
                              <m:endChr m:val="]"/>
                              <m:ctrlPr>
                                <a:rPr lang="en-US" altLang="zh-CN" b="0"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𝑇</m:t>
                                  </m:r>
                                </m:sub>
                                <m:sup/>
                                <m:e>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𝑀</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𝑁</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𝑡</m:t>
                                              </m:r>
                                            </m:sub>
                                          </m:sSub>
                                        </m:e>
                                      </m:nary>
                                    </m:e>
                                  </m:nary>
                                </m:e>
                              </m:nary>
                            </m:e>
                          </m:d>
                        </m:oMath>
                      </m:oMathPara>
                    </a14:m>
                    <a:endParaRPr lang="zh-CN" altLang="en-US" dirty="0"/>
                  </a:p>
                </p:txBody>
              </p:sp>
            </mc:Choice>
            <mc:Fallback>
              <p:sp>
                <p:nvSpPr>
                  <p:cNvPr id="47" name="文本框 46">
                    <a:extLst>
                      <a:ext uri="{FF2B5EF4-FFF2-40B4-BE49-F238E27FC236}">
                        <a16:creationId xmlns:a16="http://schemas.microsoft.com/office/drawing/2014/main" id="{3B3AA7A4-EF67-457C-B2C0-F1F7AE1F6396}"/>
                      </a:ext>
                    </a:extLst>
                  </p:cNvPr>
                  <p:cNvSpPr txBox="1">
                    <a:spLocks noRot="1" noChangeAspect="1" noMove="1" noResize="1" noEditPoints="1" noAdjustHandles="1" noChangeArrowheads="1" noChangeShapeType="1" noTextEdit="1"/>
                  </p:cNvSpPr>
                  <p:nvPr/>
                </p:nvSpPr>
                <p:spPr>
                  <a:xfrm>
                    <a:off x="7938124" y="3083736"/>
                    <a:ext cx="2725033" cy="6660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C8213D92-E4F1-4FF3-9BDF-9F5C1B27907E}"/>
                      </a:ext>
                    </a:extLst>
                  </p:cNvPr>
                  <p:cNvSpPr/>
                  <p:nvPr/>
                </p:nvSpPr>
                <p:spPr>
                  <a:xfrm>
                    <a:off x="7059553" y="4070001"/>
                    <a:ext cx="3901561" cy="6828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𝑀</m:t>
                              </m:r>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𝑡</m:t>
                                  </m:r>
                                </m:sub>
                              </m:sSub>
                            </m:e>
                          </m:nary>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m:oMathPara>
                    </a14:m>
                    <a:endParaRPr lang="zh-CN" altLang="en-US" i="1" dirty="0"/>
                  </a:p>
                </p:txBody>
              </p:sp>
            </mc:Choice>
            <mc:Fallback xmlns="">
              <p:sp>
                <p:nvSpPr>
                  <p:cNvPr id="48" name="矩形 47">
                    <a:extLst>
                      <a:ext uri="{FF2B5EF4-FFF2-40B4-BE49-F238E27FC236}">
                        <a16:creationId xmlns:a16="http://schemas.microsoft.com/office/drawing/2014/main" id="{C8213D92-E4F1-4FF3-9BDF-9F5C1B27907E}"/>
                      </a:ext>
                    </a:extLst>
                  </p:cNvPr>
                  <p:cNvSpPr>
                    <a:spLocks noRot="1" noChangeAspect="1" noMove="1" noResize="1" noEditPoints="1" noAdjustHandles="1" noChangeArrowheads="1" noChangeShapeType="1" noTextEdit="1"/>
                  </p:cNvSpPr>
                  <p:nvPr/>
                </p:nvSpPr>
                <p:spPr>
                  <a:xfrm>
                    <a:off x="7059553" y="4070001"/>
                    <a:ext cx="3901561" cy="6828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422CFABA-953C-48A4-AF01-3C5EA524A487}"/>
                      </a:ext>
                    </a:extLst>
                  </p:cNvPr>
                  <p:cNvSpPr/>
                  <p:nvPr/>
                </p:nvSpPr>
                <p:spPr>
                  <a:xfrm>
                    <a:off x="8350039" y="5056315"/>
                    <a:ext cx="1184342" cy="296320"/>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𝑗</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49" name="矩形 48">
                    <a:extLst>
                      <a:ext uri="{FF2B5EF4-FFF2-40B4-BE49-F238E27FC236}">
                        <a16:creationId xmlns:a16="http://schemas.microsoft.com/office/drawing/2014/main" id="{422CFABA-953C-48A4-AF01-3C5EA524A487}"/>
                      </a:ext>
                    </a:extLst>
                  </p:cNvPr>
                  <p:cNvSpPr>
                    <a:spLocks noRot="1" noChangeAspect="1" noMove="1" noResize="1" noEditPoints="1" noAdjustHandles="1" noChangeArrowheads="1" noChangeShapeType="1" noTextEdit="1"/>
                  </p:cNvSpPr>
                  <p:nvPr/>
                </p:nvSpPr>
                <p:spPr>
                  <a:xfrm>
                    <a:off x="8350039" y="5056315"/>
                    <a:ext cx="1184342" cy="296320"/>
                  </a:xfrm>
                  <a:prstGeom prst="rect">
                    <a:avLst/>
                  </a:prstGeom>
                  <a:blipFill>
                    <a:blip r:embed="rId8"/>
                    <a:stretch>
                      <a:fillRect b="-7692"/>
                    </a:stretch>
                  </a:blipFill>
                </p:spPr>
                <p:txBody>
                  <a:bodyPr/>
                  <a:lstStyle/>
                  <a:p>
                    <a:r>
                      <a:rPr lang="zh-CN" altLang="en-US">
                        <a:noFill/>
                      </a:rPr>
                      <a:t> </a:t>
                    </a:r>
                  </a:p>
                </p:txBody>
              </p:sp>
            </mc:Fallback>
          </mc:AlternateContent>
        </p:grpSp>
        <p:sp>
          <p:nvSpPr>
            <p:cNvPr id="51" name="矩形 50">
              <a:extLst>
                <a:ext uri="{FF2B5EF4-FFF2-40B4-BE49-F238E27FC236}">
                  <a16:creationId xmlns:a16="http://schemas.microsoft.com/office/drawing/2014/main" id="{80026643-9339-44F4-8ABD-C70B93426516}"/>
                </a:ext>
              </a:extLst>
            </p:cNvPr>
            <p:cNvSpPr/>
            <p:nvPr/>
          </p:nvSpPr>
          <p:spPr>
            <a:xfrm>
              <a:off x="8098602" y="2224480"/>
              <a:ext cx="3521125" cy="37582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箭头: 右 34">
            <a:extLst>
              <a:ext uri="{FF2B5EF4-FFF2-40B4-BE49-F238E27FC236}">
                <a16:creationId xmlns:a16="http://schemas.microsoft.com/office/drawing/2014/main" id="{E8254CEC-9487-4C66-9C46-2FD467C5DBA2}"/>
              </a:ext>
            </a:extLst>
          </p:cNvPr>
          <p:cNvSpPr/>
          <p:nvPr/>
        </p:nvSpPr>
        <p:spPr>
          <a:xfrm>
            <a:off x="4800899" y="3586153"/>
            <a:ext cx="1105373" cy="775639"/>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a:extLst>
              <a:ext uri="{FF2B5EF4-FFF2-40B4-BE49-F238E27FC236}">
                <a16:creationId xmlns:a16="http://schemas.microsoft.com/office/drawing/2014/main" id="{222096FE-8360-4475-81D6-8FF70EADE432}"/>
              </a:ext>
            </a:extLst>
          </p:cNvPr>
          <p:cNvGrpSpPr/>
          <p:nvPr/>
        </p:nvGrpSpPr>
        <p:grpSpPr>
          <a:xfrm>
            <a:off x="5602278" y="2217489"/>
            <a:ext cx="4556790" cy="3758268"/>
            <a:chOff x="7027010" y="2224480"/>
            <a:chExt cx="4860190" cy="3758268"/>
          </a:xfrm>
        </p:grpSpPr>
        <p:grpSp>
          <p:nvGrpSpPr>
            <p:cNvPr id="57" name="组合 56">
              <a:extLst>
                <a:ext uri="{FF2B5EF4-FFF2-40B4-BE49-F238E27FC236}">
                  <a16:creationId xmlns:a16="http://schemas.microsoft.com/office/drawing/2014/main" id="{D70AC1EB-AB53-499B-A88A-F076F5590B0B}"/>
                </a:ext>
              </a:extLst>
            </p:cNvPr>
            <p:cNvGrpSpPr/>
            <p:nvPr/>
          </p:nvGrpSpPr>
          <p:grpSpPr>
            <a:xfrm>
              <a:off x="7027010" y="2606970"/>
              <a:ext cx="4860190" cy="2749984"/>
              <a:chOff x="7059553" y="3083736"/>
              <a:chExt cx="3901561" cy="2080638"/>
            </a:xfrm>
          </p:grpSpPr>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AFD2FFA5-7754-4660-A5A2-7098600A4B52}"/>
                      </a:ext>
                    </a:extLst>
                  </p:cNvPr>
                  <p:cNvSpPr txBox="1"/>
                  <p:nvPr/>
                </p:nvSpPr>
                <p:spPr>
                  <a:xfrm>
                    <a:off x="8140152" y="3083736"/>
                    <a:ext cx="2077916" cy="5570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1">
                                      <a:latin typeface="Cambria Math" panose="02040503050406030204" pitchFamily="18" charset="0"/>
                                    </a:rPr>
                                    <m:t>min</m:t>
                                  </m:r>
                                </m:e>
                                <m:lim>
                                  <m:r>
                                    <a:rPr lang="en-US" altLang="zh-CN" b="0" i="1" smtClean="0">
                                      <a:latin typeface="Cambria Math" panose="02040503050406030204" pitchFamily="18" charset="0"/>
                                    </a:rPr>
                                    <m:t>𝐸</m:t>
                                  </m:r>
                                </m:lim>
                              </m:limLow>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𝑇</m:t>
                                      </m:r>
                                      <m:r>
                                        <a:rPr lang="en-US" altLang="zh-CN" i="1">
                                          <a:latin typeface="Cambria Math" panose="02040503050406030204" pitchFamily="18" charset="0"/>
                                        </a:rPr>
                                        <m:t>→∞</m:t>
                                      </m:r>
                                    </m:lim>
                                  </m:limLow>
                                  <m:r>
                                    <m:rPr>
                                      <m:sty m:val="p"/>
                                    </m:rPr>
                                    <a:rPr lang="en-US" altLang="zh-CN" i="1">
                                      <a:latin typeface="Cambria Math" panose="02040503050406030204" pitchFamily="18" charset="0"/>
                                    </a:rPr>
                                    <m:t>sup</m:t>
                                  </m:r>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r>
                                    <a:rPr lang="en-US" altLang="zh-CN" b="0" i="1" smtClean="0">
                                      <a:latin typeface="Cambria Math" panose="02040503050406030204" pitchFamily="18" charset="0"/>
                                    </a:rPr>
                                    <m:t>𝐸</m:t>
                                  </m:r>
                                </m:e>
                              </m:func>
                            </m:e>
                          </m:func>
                          <m:d>
                            <m:dPr>
                              <m:begChr m:val="["/>
                              <m:endChr m:val="]"/>
                              <m:ctrlPr>
                                <a:rPr lang="en-US" altLang="zh-CN" b="0" i="1" smtClean="0">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𝑇</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 </m:t>
                                      </m:r>
                                      <m:r>
                                        <a:rPr lang="en-US" altLang="zh-CN" i="1">
                                          <a:latin typeface="Cambria Math" panose="02040503050406030204" pitchFamily="18" charset="0"/>
                                        </a:rPr>
                                        <m:t>𝑐</m:t>
                                      </m:r>
                                    </m:e>
                                    <m:sub>
                                      <m:r>
                                        <a:rPr lang="en-US" altLang="zh-CN" i="1">
                                          <a:latin typeface="Cambria Math" panose="02040503050406030204" pitchFamily="18" charset="0"/>
                                        </a:rPr>
                                        <m:t>𝑡</m:t>
                                      </m:r>
                                    </m:sub>
                                  </m:sSub>
                                </m:e>
                              </m:nary>
                            </m:e>
                          </m:d>
                        </m:oMath>
                      </m:oMathPara>
                    </a14:m>
                    <a:endParaRPr lang="zh-CN" altLang="en-US" dirty="0"/>
                  </a:p>
                </p:txBody>
              </p:sp>
            </mc:Choice>
            <mc:Fallback>
              <p:sp>
                <p:nvSpPr>
                  <p:cNvPr id="59" name="文本框 58">
                    <a:extLst>
                      <a:ext uri="{FF2B5EF4-FFF2-40B4-BE49-F238E27FC236}">
                        <a16:creationId xmlns:a16="http://schemas.microsoft.com/office/drawing/2014/main" id="{AFD2FFA5-7754-4660-A5A2-7098600A4B52}"/>
                      </a:ext>
                    </a:extLst>
                  </p:cNvPr>
                  <p:cNvSpPr txBox="1">
                    <a:spLocks noRot="1" noChangeAspect="1" noMove="1" noResize="1" noEditPoints="1" noAdjustHandles="1" noChangeArrowheads="1" noChangeShapeType="1" noTextEdit="1"/>
                  </p:cNvSpPr>
                  <p:nvPr/>
                </p:nvSpPr>
                <p:spPr>
                  <a:xfrm>
                    <a:off x="8140152" y="3083736"/>
                    <a:ext cx="2077916" cy="55702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0A923BEB-7969-4684-AC7B-510261DF1E09}"/>
                      </a:ext>
                    </a:extLst>
                  </p:cNvPr>
                  <p:cNvSpPr/>
                  <p:nvPr/>
                </p:nvSpPr>
                <p:spPr>
                  <a:xfrm>
                    <a:off x="7059553" y="3892282"/>
                    <a:ext cx="3901561" cy="6828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𝑇</m:t>
                                  </m:r>
                                  <m:r>
                                    <a:rPr lang="en-US" altLang="zh-CN" i="1">
                                      <a:latin typeface="Cambria Math" panose="02040503050406030204" pitchFamily="18" charset="0"/>
                                    </a:rPr>
                                    <m:t>→∞</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𝑇</m:t>
                                  </m:r>
                                </m:den>
                              </m:f>
                            </m:e>
                          </m:func>
                          <m:nary>
                            <m:naryPr>
                              <m:chr m:val="∑"/>
                              <m:subHide m:val="on"/>
                              <m:ctrlPr>
                                <a:rPr lang="en-US" altLang="zh-CN" i="1">
                                  <a:latin typeface="Cambria Math" panose="02040503050406030204" pitchFamily="18" charset="0"/>
                                </a:rPr>
                              </m:ctrlPr>
                            </m:naryPr>
                            <m:sub/>
                            <m:sup>
                              <m:r>
                                <a:rPr lang="en-US" altLang="zh-CN" b="0" i="1" smtClean="0">
                                  <a:latin typeface="Cambria Math" panose="02040503050406030204" pitchFamily="18" charset="0"/>
                                </a:rPr>
                                <m:t>𝑇</m:t>
                              </m:r>
                            </m:sup>
                            <m:e>
                              <m:r>
                                <a:rPr lang="en-IE" altLang="zh-CN" b="0" i="1" smtClean="0">
                                  <a:latin typeface="Cambria Math" panose="02040503050406030204" pitchFamily="18" charset="0"/>
                                </a:rPr>
                                <m:t>𝐸</m:t>
                              </m:r>
                              <m:r>
                                <a:rPr lang="en-IE" altLang="zh-CN" b="0" i="1" smtClean="0">
                                  <a:latin typeface="Cambria Math" panose="02040503050406030204" pitchFamily="18" charset="0"/>
                                </a:rPr>
                                <m:t>[</m:t>
                              </m:r>
                              <m:sSub>
                                <m:sSubPr>
                                  <m:ctrlPr>
                                    <a:rPr lang="en-IE" altLang="zh-CN" b="0" i="1" smtClean="0">
                                      <a:latin typeface="Cambria Math" panose="02040503050406030204" pitchFamily="18" charset="0"/>
                                    </a:rPr>
                                  </m:ctrlPr>
                                </m:sSubPr>
                                <m:e>
                                  <m:r>
                                    <a:rPr lang="en-IE" altLang="zh-CN" b="0" i="1" smtClean="0">
                                      <a:latin typeface="Cambria Math" panose="02040503050406030204" pitchFamily="18" charset="0"/>
                                    </a:rPr>
                                    <m:t>𝑈</m:t>
                                  </m:r>
                                </m:e>
                                <m:sub>
                                  <m:r>
                                    <a:rPr lang="en-IE" altLang="zh-CN" b="0" i="1" smtClean="0">
                                      <a:latin typeface="Cambria Math" panose="02040503050406030204" pitchFamily="18" charset="0"/>
                                    </a:rPr>
                                    <m:t>𝑡</m:t>
                                  </m:r>
                                </m:sub>
                              </m:sSub>
                              <m:r>
                                <a:rPr lang="en-IE" altLang="zh-CN" b="0" i="1" smtClean="0">
                                  <a:latin typeface="Cambria Math" panose="02040503050406030204" pitchFamily="18" charset="0"/>
                                </a:rPr>
                                <m:t>]</m:t>
                              </m:r>
                            </m:e>
                          </m:nary>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oMath>
                      </m:oMathPara>
                    </a14:m>
                    <a:endParaRPr lang="zh-CN" altLang="en-US" i="1" dirty="0"/>
                  </a:p>
                </p:txBody>
              </p:sp>
            </mc:Choice>
            <mc:Fallback xmlns="">
              <p:sp>
                <p:nvSpPr>
                  <p:cNvPr id="60" name="矩形 59">
                    <a:extLst>
                      <a:ext uri="{FF2B5EF4-FFF2-40B4-BE49-F238E27FC236}">
                        <a16:creationId xmlns:a16="http://schemas.microsoft.com/office/drawing/2014/main" id="{0A923BEB-7969-4684-AC7B-510261DF1E09}"/>
                      </a:ext>
                    </a:extLst>
                  </p:cNvPr>
                  <p:cNvSpPr>
                    <a:spLocks noRot="1" noChangeAspect="1" noMove="1" noResize="1" noEditPoints="1" noAdjustHandles="1" noChangeArrowheads="1" noChangeShapeType="1" noTextEdit="1"/>
                  </p:cNvSpPr>
                  <p:nvPr/>
                </p:nvSpPr>
                <p:spPr>
                  <a:xfrm>
                    <a:off x="7059553" y="3892282"/>
                    <a:ext cx="3901561" cy="68287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4E4DEBC7-2A43-45AA-AA17-CDBE30F03166}"/>
                      </a:ext>
                    </a:extLst>
                  </p:cNvPr>
                  <p:cNvSpPr/>
                  <p:nvPr/>
                </p:nvSpPr>
                <p:spPr>
                  <a:xfrm>
                    <a:off x="8350039" y="4884937"/>
                    <a:ext cx="1037387" cy="279437"/>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61" name="矩形 60">
                    <a:extLst>
                      <a:ext uri="{FF2B5EF4-FFF2-40B4-BE49-F238E27FC236}">
                        <a16:creationId xmlns:a16="http://schemas.microsoft.com/office/drawing/2014/main" id="{4E4DEBC7-2A43-45AA-AA17-CDBE30F03166}"/>
                      </a:ext>
                    </a:extLst>
                  </p:cNvPr>
                  <p:cNvSpPr>
                    <a:spLocks noRot="1" noChangeAspect="1" noMove="1" noResize="1" noEditPoints="1" noAdjustHandles="1" noChangeArrowheads="1" noChangeShapeType="1" noTextEdit="1"/>
                  </p:cNvSpPr>
                  <p:nvPr/>
                </p:nvSpPr>
                <p:spPr>
                  <a:xfrm>
                    <a:off x="8350039" y="4884937"/>
                    <a:ext cx="1037387" cy="279437"/>
                  </a:xfrm>
                  <a:prstGeom prst="rect">
                    <a:avLst/>
                  </a:prstGeom>
                  <a:blipFill>
                    <a:blip r:embed="rId11"/>
                    <a:stretch>
                      <a:fillRect r="-2010" b="-13115"/>
                    </a:stretch>
                  </a:blipFill>
                </p:spPr>
                <p:txBody>
                  <a:bodyPr/>
                  <a:lstStyle/>
                  <a:p>
                    <a:r>
                      <a:rPr lang="zh-CN" altLang="en-US">
                        <a:noFill/>
                      </a:rPr>
                      <a:t> </a:t>
                    </a:r>
                  </a:p>
                </p:txBody>
              </p:sp>
            </mc:Fallback>
          </mc:AlternateContent>
        </p:grpSp>
        <p:sp>
          <p:nvSpPr>
            <p:cNvPr id="58" name="矩形 57">
              <a:extLst>
                <a:ext uri="{FF2B5EF4-FFF2-40B4-BE49-F238E27FC236}">
                  <a16:creationId xmlns:a16="http://schemas.microsoft.com/office/drawing/2014/main" id="{78983C70-5D38-4175-B11E-701536A336E5}"/>
                </a:ext>
              </a:extLst>
            </p:cNvPr>
            <p:cNvSpPr/>
            <p:nvPr/>
          </p:nvSpPr>
          <p:spPr>
            <a:xfrm>
              <a:off x="8098602" y="2224480"/>
              <a:ext cx="2920686" cy="37582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a:extLst>
              <a:ext uri="{FF2B5EF4-FFF2-40B4-BE49-F238E27FC236}">
                <a16:creationId xmlns:a16="http://schemas.microsoft.com/office/drawing/2014/main" id="{5D4F786F-4F3A-4C70-A51C-CD45B370B1FB}"/>
              </a:ext>
            </a:extLst>
          </p:cNvPr>
          <p:cNvSpPr txBox="1"/>
          <p:nvPr/>
        </p:nvSpPr>
        <p:spPr>
          <a:xfrm>
            <a:off x="5760441" y="2192322"/>
            <a:ext cx="72733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P2</a:t>
            </a:r>
            <a:endParaRPr lang="zh-CN" altLang="en-US"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E7ED6E3A-1A1B-4A16-92E0-49C92A590773}"/>
              </a:ext>
            </a:extLst>
          </p:cNvPr>
          <p:cNvSpPr/>
          <p:nvPr/>
        </p:nvSpPr>
        <p:spPr>
          <a:xfrm>
            <a:off x="179279" y="2129425"/>
            <a:ext cx="466794"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P1</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0496520"/>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问题解析</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C5933343-667E-421D-947E-6ABB4AEC98EA}"/>
              </a:ext>
            </a:extLst>
          </p:cNvPr>
          <p:cNvPicPr>
            <a:picLocks noChangeAspect="1"/>
          </p:cNvPicPr>
          <p:nvPr/>
        </p:nvPicPr>
        <p:blipFill rotWithShape="1">
          <a:blip r:embed="rId6">
            <a:extLst>
              <a:ext uri="{28A0092B-C50C-407E-A947-70E740481C1C}">
                <a14:useLocalDpi xmlns:a14="http://schemas.microsoft.com/office/drawing/2010/main" val="0"/>
              </a:ext>
            </a:extLst>
          </a:blip>
          <a:srcRect l="51257" t="7897" r="7164" b="48624"/>
          <a:stretch/>
        </p:blipFill>
        <p:spPr>
          <a:xfrm>
            <a:off x="469038" y="3164155"/>
            <a:ext cx="5069388" cy="2981833"/>
          </a:xfrm>
          <a:prstGeom prst="rect">
            <a:avLst/>
          </a:prstGeom>
        </p:spPr>
      </p:pic>
      <p:pic>
        <p:nvPicPr>
          <p:cNvPr id="7" name="图片 6">
            <a:extLst>
              <a:ext uri="{FF2B5EF4-FFF2-40B4-BE49-F238E27FC236}">
                <a16:creationId xmlns:a16="http://schemas.microsoft.com/office/drawing/2014/main" id="{03201D7B-CA07-4D94-A0C2-E34A93AEF6AD}"/>
              </a:ext>
            </a:extLst>
          </p:cNvPr>
          <p:cNvPicPr>
            <a:picLocks noChangeAspect="1"/>
          </p:cNvPicPr>
          <p:nvPr/>
        </p:nvPicPr>
        <p:blipFill rotWithShape="1">
          <a:blip r:embed="rId7">
            <a:extLst>
              <a:ext uri="{28A0092B-C50C-407E-A947-70E740481C1C}">
                <a14:useLocalDpi xmlns:a14="http://schemas.microsoft.com/office/drawing/2010/main" val="0"/>
              </a:ext>
            </a:extLst>
          </a:blip>
          <a:srcRect l="52431" t="8916" r="8073" b="47605"/>
          <a:stretch/>
        </p:blipFill>
        <p:spPr>
          <a:xfrm>
            <a:off x="6183109" y="447166"/>
            <a:ext cx="4815281" cy="2981834"/>
          </a:xfrm>
          <a:prstGeom prst="rect">
            <a:avLst/>
          </a:prstGeom>
        </p:spPr>
      </p:pic>
      <p:pic>
        <p:nvPicPr>
          <p:cNvPr id="9" name="图片 8">
            <a:extLst>
              <a:ext uri="{FF2B5EF4-FFF2-40B4-BE49-F238E27FC236}">
                <a16:creationId xmlns:a16="http://schemas.microsoft.com/office/drawing/2014/main" id="{B3C8789D-378A-4FA4-B576-245C60DA4C12}"/>
              </a:ext>
            </a:extLst>
          </p:cNvPr>
          <p:cNvPicPr>
            <a:picLocks noChangeAspect="1"/>
          </p:cNvPicPr>
          <p:nvPr/>
        </p:nvPicPr>
        <p:blipFill rotWithShape="1">
          <a:blip r:embed="rId8">
            <a:extLst>
              <a:ext uri="{28A0092B-C50C-407E-A947-70E740481C1C}">
                <a14:useLocalDpi xmlns:a14="http://schemas.microsoft.com/office/drawing/2010/main" val="0"/>
              </a:ext>
            </a:extLst>
          </a:blip>
          <a:srcRect l="51556" t="9867" r="8211" b="48868"/>
          <a:stretch/>
        </p:blipFill>
        <p:spPr>
          <a:xfrm>
            <a:off x="6258610" y="3580915"/>
            <a:ext cx="4905184" cy="2829919"/>
          </a:xfrm>
          <a:prstGeom prst="rect">
            <a:avLst/>
          </a:prstGeom>
        </p:spPr>
      </p:pic>
      <p:sp>
        <p:nvSpPr>
          <p:cNvPr id="24" name="文本框 23">
            <a:extLst>
              <a:ext uri="{FF2B5EF4-FFF2-40B4-BE49-F238E27FC236}">
                <a16:creationId xmlns:a16="http://schemas.microsoft.com/office/drawing/2014/main" id="{D01BBA2A-3E30-4A6C-A1A3-F6BABC21B597}"/>
              </a:ext>
            </a:extLst>
          </p:cNvPr>
          <p:cNvSpPr txBox="1"/>
          <p:nvPr/>
        </p:nvSpPr>
        <p:spPr>
          <a:xfrm>
            <a:off x="760940" y="1355982"/>
            <a:ext cx="4956664" cy="1705403"/>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如下图所示，取一个用户以不同频率更新，分别观察</a:t>
            </a:r>
            <a:r>
              <a:rPr lang="zh-CN" altLang="en-US" b="1" dirty="0">
                <a:solidFill>
                  <a:srgbClr val="0070C0"/>
                </a:solidFill>
                <a:latin typeface="微软雅黑" panose="020B0503020204020204" pitchFamily="34" charset="-122"/>
                <a:ea typeface="微软雅黑" panose="020B0503020204020204" pitchFamily="34" charset="-122"/>
              </a:rPr>
              <a:t>轨迹误差（蓝色），</a:t>
            </a:r>
            <a:r>
              <a:rPr lang="en-US" altLang="zh-CN" b="1" dirty="0">
                <a:solidFill>
                  <a:srgbClr val="FF0000"/>
                </a:solidFill>
                <a:latin typeface="微软雅黑" panose="020B0503020204020204" pitchFamily="34" charset="-122"/>
                <a:ea typeface="微软雅黑" panose="020B0503020204020204" pitchFamily="34" charset="-122"/>
              </a:rPr>
              <a:t>AOI</a:t>
            </a:r>
            <a:r>
              <a:rPr lang="zh-CN" altLang="en-US" b="1" dirty="0">
                <a:solidFill>
                  <a:srgbClr val="FF0000"/>
                </a:solidFill>
                <a:latin typeface="微软雅黑" panose="020B0503020204020204" pitchFamily="34" charset="-122"/>
                <a:ea typeface="微软雅黑" panose="020B0503020204020204" pitchFamily="34" charset="-122"/>
              </a:rPr>
              <a:t>（红色），</a:t>
            </a:r>
            <a:r>
              <a:rPr lang="zh-CN" altLang="en-US" b="1" dirty="0">
                <a:latin typeface="微软雅黑" panose="020B0503020204020204" pitchFamily="34" charset="-122"/>
                <a:ea typeface="微软雅黑" panose="020B0503020204020204" pitchFamily="34" charset="-122"/>
              </a:rPr>
              <a:t>和</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信息价值（橙黄）</a:t>
            </a:r>
            <a:r>
              <a:rPr lang="zh-CN" altLang="en-US" b="1" dirty="0">
                <a:latin typeface="微软雅黑" panose="020B0503020204020204" pitchFamily="34" charset="-122"/>
                <a:ea typeface="微软雅黑" panose="020B0503020204020204" pitchFamily="34" charset="-122"/>
              </a:rPr>
              <a:t>指标的变化情况，图中横坐标是时隙数目，</a:t>
            </a:r>
            <a:r>
              <a:rPr lang="zh-CN" altLang="en-US" b="1" dirty="0">
                <a:solidFill>
                  <a:srgbClr val="C00000"/>
                </a:solidFill>
                <a:latin typeface="微软雅黑" panose="020B0503020204020204" pitchFamily="34" charset="-122"/>
                <a:ea typeface="微软雅黑" panose="020B0503020204020204" pitchFamily="34" charset="-122"/>
              </a:rPr>
              <a:t>红色</a:t>
            </a:r>
            <a:r>
              <a:rPr lang="en-US" altLang="zh-CN" b="1" dirty="0">
                <a:solidFill>
                  <a:srgbClr val="C00000"/>
                </a:solidFill>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点是通信时隙。</a:t>
            </a:r>
          </a:p>
        </p:txBody>
      </p:sp>
      <p:sp>
        <p:nvSpPr>
          <p:cNvPr id="25" name="文本框 24">
            <a:extLst>
              <a:ext uri="{FF2B5EF4-FFF2-40B4-BE49-F238E27FC236}">
                <a16:creationId xmlns:a16="http://schemas.microsoft.com/office/drawing/2014/main" id="{54A36AA5-382B-42D1-999E-C4E35150944C}"/>
              </a:ext>
            </a:extLst>
          </p:cNvPr>
          <p:cNvSpPr txBox="1"/>
          <p:nvPr/>
        </p:nvSpPr>
        <p:spPr>
          <a:xfrm>
            <a:off x="2407640" y="6145988"/>
            <a:ext cx="92278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 = 0.5</a:t>
            </a:r>
            <a:endParaRPr lang="zh-CN" altLang="en-US" dirty="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54125CE8-30F9-407D-8560-A1885F1386E8}"/>
              </a:ext>
            </a:extLst>
          </p:cNvPr>
          <p:cNvSpPr txBox="1"/>
          <p:nvPr/>
        </p:nvSpPr>
        <p:spPr>
          <a:xfrm>
            <a:off x="8240103" y="3308942"/>
            <a:ext cx="116395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 = 0.25</a:t>
            </a:r>
            <a:endParaRPr lang="zh-CN" altLang="en-US" dirty="0">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8A4FC842-78DF-48C4-8734-4C5F9BFC56AA}"/>
              </a:ext>
            </a:extLst>
          </p:cNvPr>
          <p:cNvSpPr txBox="1"/>
          <p:nvPr/>
        </p:nvSpPr>
        <p:spPr>
          <a:xfrm>
            <a:off x="8129224" y="6428426"/>
            <a:ext cx="116395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 = 0.125</a:t>
            </a:r>
            <a:endParaRPr lang="zh-CN" altLang="en-US" dirty="0">
              <a:latin typeface="Arial" panose="020B0604020202020204" pitchFamily="34" charset="0"/>
              <a:cs typeface="Arial" panose="020B0604020202020204" pitchFamily="34" charset="0"/>
            </a:endParaRPr>
          </a:p>
        </p:txBody>
      </p:sp>
      <p:grpSp>
        <p:nvGrpSpPr>
          <p:cNvPr id="29" name="组合 28">
            <a:extLst>
              <a:ext uri="{FF2B5EF4-FFF2-40B4-BE49-F238E27FC236}">
                <a16:creationId xmlns:a16="http://schemas.microsoft.com/office/drawing/2014/main" id="{3557D3D4-B027-40FF-9832-FA5ED3E6CF44}"/>
              </a:ext>
            </a:extLst>
          </p:cNvPr>
          <p:cNvGrpSpPr/>
          <p:nvPr/>
        </p:nvGrpSpPr>
        <p:grpSpPr>
          <a:xfrm>
            <a:off x="873302" y="4501182"/>
            <a:ext cx="4987465" cy="307777"/>
            <a:chOff x="873302" y="4501182"/>
            <a:chExt cx="4987465" cy="307777"/>
          </a:xfrm>
        </p:grpSpPr>
        <p:cxnSp>
          <p:nvCxnSpPr>
            <p:cNvPr id="27" name="直接连接符 26">
              <a:extLst>
                <a:ext uri="{FF2B5EF4-FFF2-40B4-BE49-F238E27FC236}">
                  <a16:creationId xmlns:a16="http://schemas.microsoft.com/office/drawing/2014/main" id="{7947515C-361F-4716-9C58-C416DA0217B7}"/>
                </a:ext>
              </a:extLst>
            </p:cNvPr>
            <p:cNvCxnSpPr/>
            <p:nvPr/>
          </p:nvCxnSpPr>
          <p:spPr>
            <a:xfrm>
              <a:off x="873302" y="4655071"/>
              <a:ext cx="434465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7A987E1-3C72-4DA2-8293-832AC5F94D5C}"/>
                </a:ext>
              </a:extLst>
            </p:cNvPr>
            <p:cNvSpPr txBox="1"/>
            <p:nvPr/>
          </p:nvSpPr>
          <p:spPr>
            <a:xfrm>
              <a:off x="5253475" y="4501182"/>
              <a:ext cx="607292" cy="307777"/>
            </a:xfrm>
            <a:prstGeom prst="rect">
              <a:avLst/>
            </a:prstGeom>
            <a:noFill/>
          </p:spPr>
          <p:txBody>
            <a:bodyPr wrap="square" rtlCol="0">
              <a:spAutoFit/>
            </a:bodyPr>
            <a:lstStyle/>
            <a:p>
              <a:r>
                <a:rPr lang="en-US" altLang="zh-CN" sz="1400" dirty="0"/>
                <a:t>1.26</a:t>
              </a:r>
              <a:endParaRPr lang="zh-CN" altLang="en-US" sz="1400" dirty="0"/>
            </a:p>
          </p:txBody>
        </p:sp>
      </p:grpSp>
      <p:grpSp>
        <p:nvGrpSpPr>
          <p:cNvPr id="44" name="组合 43">
            <a:extLst>
              <a:ext uri="{FF2B5EF4-FFF2-40B4-BE49-F238E27FC236}">
                <a16:creationId xmlns:a16="http://schemas.microsoft.com/office/drawing/2014/main" id="{87A7E02B-90A8-4213-A197-70ABB9D9B2BE}"/>
              </a:ext>
            </a:extLst>
          </p:cNvPr>
          <p:cNvGrpSpPr/>
          <p:nvPr/>
        </p:nvGrpSpPr>
        <p:grpSpPr>
          <a:xfrm>
            <a:off x="6464903" y="1938083"/>
            <a:ext cx="4987465" cy="307777"/>
            <a:chOff x="873302" y="4501182"/>
            <a:chExt cx="4987465" cy="307777"/>
          </a:xfrm>
        </p:grpSpPr>
        <p:cxnSp>
          <p:nvCxnSpPr>
            <p:cNvPr id="45" name="直接连接符 44">
              <a:extLst>
                <a:ext uri="{FF2B5EF4-FFF2-40B4-BE49-F238E27FC236}">
                  <a16:creationId xmlns:a16="http://schemas.microsoft.com/office/drawing/2014/main" id="{1775131C-B6AC-4B88-9D4D-362CB5134E52}"/>
                </a:ext>
              </a:extLst>
            </p:cNvPr>
            <p:cNvCxnSpPr/>
            <p:nvPr/>
          </p:nvCxnSpPr>
          <p:spPr>
            <a:xfrm>
              <a:off x="873302" y="4655071"/>
              <a:ext cx="434465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18D224F-023C-4CF2-9B6E-3EA29C20A046}"/>
                </a:ext>
              </a:extLst>
            </p:cNvPr>
            <p:cNvSpPr txBox="1"/>
            <p:nvPr/>
          </p:nvSpPr>
          <p:spPr>
            <a:xfrm>
              <a:off x="5253475" y="4501182"/>
              <a:ext cx="607292" cy="307777"/>
            </a:xfrm>
            <a:prstGeom prst="rect">
              <a:avLst/>
            </a:prstGeom>
            <a:noFill/>
          </p:spPr>
          <p:txBody>
            <a:bodyPr wrap="square" rtlCol="0">
              <a:spAutoFit/>
            </a:bodyPr>
            <a:lstStyle/>
            <a:p>
              <a:r>
                <a:rPr lang="en-US" altLang="zh-CN" sz="1400" dirty="0"/>
                <a:t>2.69</a:t>
              </a:r>
              <a:endParaRPr lang="zh-CN" altLang="en-US" sz="1400" dirty="0"/>
            </a:p>
          </p:txBody>
        </p:sp>
      </p:grpSp>
      <p:grpSp>
        <p:nvGrpSpPr>
          <p:cNvPr id="52" name="组合 51">
            <a:extLst>
              <a:ext uri="{FF2B5EF4-FFF2-40B4-BE49-F238E27FC236}">
                <a16:creationId xmlns:a16="http://schemas.microsoft.com/office/drawing/2014/main" id="{CDEAF2A0-E680-4110-AFEB-CEEDA18A70B3}"/>
              </a:ext>
            </a:extLst>
          </p:cNvPr>
          <p:cNvGrpSpPr/>
          <p:nvPr/>
        </p:nvGrpSpPr>
        <p:grpSpPr>
          <a:xfrm>
            <a:off x="6641284" y="5102131"/>
            <a:ext cx="4987465" cy="307777"/>
            <a:chOff x="873302" y="4501182"/>
            <a:chExt cx="4987465" cy="307777"/>
          </a:xfrm>
        </p:grpSpPr>
        <p:cxnSp>
          <p:nvCxnSpPr>
            <p:cNvPr id="53" name="直接连接符 52">
              <a:extLst>
                <a:ext uri="{FF2B5EF4-FFF2-40B4-BE49-F238E27FC236}">
                  <a16:creationId xmlns:a16="http://schemas.microsoft.com/office/drawing/2014/main" id="{CCF6208B-D39D-4E3B-8708-9EF0EF7A83EF}"/>
                </a:ext>
              </a:extLst>
            </p:cNvPr>
            <p:cNvCxnSpPr/>
            <p:nvPr/>
          </p:nvCxnSpPr>
          <p:spPr>
            <a:xfrm>
              <a:off x="873302" y="4655071"/>
              <a:ext cx="434465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580F919-2E2D-4391-9355-D92B14635393}"/>
                </a:ext>
              </a:extLst>
            </p:cNvPr>
            <p:cNvSpPr txBox="1"/>
            <p:nvPr/>
          </p:nvSpPr>
          <p:spPr>
            <a:xfrm>
              <a:off x="5253475" y="4501182"/>
              <a:ext cx="607292" cy="307777"/>
            </a:xfrm>
            <a:prstGeom prst="rect">
              <a:avLst/>
            </a:prstGeom>
            <a:noFill/>
          </p:spPr>
          <p:txBody>
            <a:bodyPr wrap="square" rtlCol="0">
              <a:spAutoFit/>
            </a:bodyPr>
            <a:lstStyle/>
            <a:p>
              <a:r>
                <a:rPr lang="en-US" altLang="zh-CN" sz="1400" dirty="0"/>
                <a:t>7.04</a:t>
              </a:r>
              <a:endParaRPr lang="zh-CN" altLang="en-US" sz="1400" dirty="0"/>
            </a:p>
          </p:txBody>
        </p:sp>
      </p:grpSp>
    </p:spTree>
    <p:extLst>
      <p:ext uri="{BB962C8B-B14F-4D97-AF65-F5344CB8AC3E}">
        <p14:creationId xmlns:p14="http://schemas.microsoft.com/office/powerpoint/2010/main" val="2387408458"/>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CCD5FDF-8BA0-4C90-9DE9-F2BD6B69DDE0}"/>
              </a:ext>
            </a:extLst>
          </p:cNvPr>
          <p:cNvPicPr>
            <a:picLocks noChangeAspect="1"/>
          </p:cNvPicPr>
          <p:nvPr/>
        </p:nvPicPr>
        <p:blipFill rotWithShape="1">
          <a:blip r:embed="rId6">
            <a:extLst>
              <a:ext uri="{28A0092B-C50C-407E-A947-70E740481C1C}">
                <a14:useLocalDpi xmlns:a14="http://schemas.microsoft.com/office/drawing/2010/main" val="0"/>
              </a:ext>
            </a:extLst>
          </a:blip>
          <a:srcRect l="51682" t="9867" r="7955" b="47785"/>
          <a:stretch/>
        </p:blipFill>
        <p:spPr>
          <a:xfrm>
            <a:off x="865087" y="3504957"/>
            <a:ext cx="4921028" cy="2904236"/>
          </a:xfrm>
          <a:prstGeom prst="rect">
            <a:avLst/>
          </a:prstGeom>
        </p:spPr>
      </p:pic>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问题解析</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D01BBA2A-3E30-4A6C-A1A3-F6BABC21B597}"/>
              </a:ext>
            </a:extLst>
          </p:cNvPr>
          <p:cNvSpPr txBox="1"/>
          <p:nvPr/>
        </p:nvSpPr>
        <p:spPr>
          <a:xfrm>
            <a:off x="760940" y="1355982"/>
            <a:ext cx="4956664" cy="1705403"/>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如下图所示，取一个用户以不同频率更新，分别观察</a:t>
            </a:r>
            <a:r>
              <a:rPr lang="zh-CN" altLang="en-US" b="1" dirty="0">
                <a:solidFill>
                  <a:srgbClr val="0070C0"/>
                </a:solidFill>
                <a:latin typeface="微软雅黑" panose="020B0503020204020204" pitchFamily="34" charset="-122"/>
                <a:ea typeface="微软雅黑" panose="020B0503020204020204" pitchFamily="34" charset="-122"/>
              </a:rPr>
              <a:t>轨迹误差（蓝色），</a:t>
            </a:r>
            <a:r>
              <a:rPr lang="en-US" altLang="zh-CN" b="1" dirty="0">
                <a:solidFill>
                  <a:srgbClr val="FF0000"/>
                </a:solidFill>
                <a:latin typeface="微软雅黑" panose="020B0503020204020204" pitchFamily="34" charset="-122"/>
                <a:ea typeface="微软雅黑" panose="020B0503020204020204" pitchFamily="34" charset="-122"/>
              </a:rPr>
              <a:t>AOI</a:t>
            </a:r>
            <a:r>
              <a:rPr lang="zh-CN" altLang="en-US" b="1" dirty="0">
                <a:solidFill>
                  <a:srgbClr val="FF0000"/>
                </a:solidFill>
                <a:latin typeface="微软雅黑" panose="020B0503020204020204" pitchFamily="34" charset="-122"/>
                <a:ea typeface="微软雅黑" panose="020B0503020204020204" pitchFamily="34" charset="-122"/>
              </a:rPr>
              <a:t>（红色），</a:t>
            </a:r>
            <a:r>
              <a:rPr lang="zh-CN" altLang="en-US" b="1" dirty="0">
                <a:latin typeface="微软雅黑" panose="020B0503020204020204" pitchFamily="34" charset="-122"/>
                <a:ea typeface="微软雅黑" panose="020B0503020204020204" pitchFamily="34" charset="-122"/>
              </a:rPr>
              <a:t>和</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信息价值（橙黄）</a:t>
            </a:r>
            <a:r>
              <a:rPr lang="zh-CN" altLang="en-US" b="1" dirty="0">
                <a:latin typeface="微软雅黑" panose="020B0503020204020204" pitchFamily="34" charset="-122"/>
                <a:ea typeface="微软雅黑" panose="020B0503020204020204" pitchFamily="34" charset="-122"/>
              </a:rPr>
              <a:t>指标的变化情况，图中横坐标是时隙数目，</a:t>
            </a:r>
            <a:r>
              <a:rPr lang="zh-CN" altLang="en-US" b="1" dirty="0">
                <a:solidFill>
                  <a:srgbClr val="C00000"/>
                </a:solidFill>
                <a:latin typeface="微软雅黑" panose="020B0503020204020204" pitchFamily="34" charset="-122"/>
                <a:ea typeface="微软雅黑" panose="020B0503020204020204" pitchFamily="34" charset="-122"/>
              </a:rPr>
              <a:t>红色</a:t>
            </a:r>
            <a:r>
              <a:rPr lang="en-US" altLang="zh-CN" b="1" dirty="0">
                <a:solidFill>
                  <a:srgbClr val="C00000"/>
                </a:solidFill>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点是通信时隙。</a:t>
            </a:r>
          </a:p>
        </p:txBody>
      </p:sp>
      <p:sp>
        <p:nvSpPr>
          <p:cNvPr id="39" name="文本框 38">
            <a:extLst>
              <a:ext uri="{FF2B5EF4-FFF2-40B4-BE49-F238E27FC236}">
                <a16:creationId xmlns:a16="http://schemas.microsoft.com/office/drawing/2014/main" id="{8A4FC842-78DF-48C4-8734-4C5F9BFC56AA}"/>
              </a:ext>
            </a:extLst>
          </p:cNvPr>
          <p:cNvSpPr txBox="1"/>
          <p:nvPr/>
        </p:nvSpPr>
        <p:spPr>
          <a:xfrm>
            <a:off x="2659596" y="6420037"/>
            <a:ext cx="116395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q = 0.125</a:t>
            </a:r>
            <a:endParaRPr lang="zh-CN" altLang="en-US" dirty="0">
              <a:latin typeface="Arial" panose="020B0604020202020204" pitchFamily="34" charset="0"/>
              <a:cs typeface="Arial" panose="020B0604020202020204" pitchFamily="34" charset="0"/>
            </a:endParaRPr>
          </a:p>
        </p:txBody>
      </p:sp>
      <p:grpSp>
        <p:nvGrpSpPr>
          <p:cNvPr id="52" name="组合 51">
            <a:extLst>
              <a:ext uri="{FF2B5EF4-FFF2-40B4-BE49-F238E27FC236}">
                <a16:creationId xmlns:a16="http://schemas.microsoft.com/office/drawing/2014/main" id="{CDEAF2A0-E680-4110-AFEB-CEEDA18A70B3}"/>
              </a:ext>
            </a:extLst>
          </p:cNvPr>
          <p:cNvGrpSpPr/>
          <p:nvPr/>
        </p:nvGrpSpPr>
        <p:grpSpPr>
          <a:xfrm>
            <a:off x="1238768" y="5076964"/>
            <a:ext cx="4987465" cy="307777"/>
            <a:chOff x="873302" y="4501182"/>
            <a:chExt cx="4987465" cy="307777"/>
          </a:xfrm>
        </p:grpSpPr>
        <p:cxnSp>
          <p:nvCxnSpPr>
            <p:cNvPr id="53" name="直接连接符 52">
              <a:extLst>
                <a:ext uri="{FF2B5EF4-FFF2-40B4-BE49-F238E27FC236}">
                  <a16:creationId xmlns:a16="http://schemas.microsoft.com/office/drawing/2014/main" id="{CCF6208B-D39D-4E3B-8708-9EF0EF7A83EF}"/>
                </a:ext>
              </a:extLst>
            </p:cNvPr>
            <p:cNvCxnSpPr/>
            <p:nvPr/>
          </p:nvCxnSpPr>
          <p:spPr>
            <a:xfrm>
              <a:off x="873302" y="4655071"/>
              <a:ext cx="434465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580F919-2E2D-4391-9355-D92B14635393}"/>
                </a:ext>
              </a:extLst>
            </p:cNvPr>
            <p:cNvSpPr txBox="1"/>
            <p:nvPr/>
          </p:nvSpPr>
          <p:spPr>
            <a:xfrm>
              <a:off x="5253475" y="4501182"/>
              <a:ext cx="607292" cy="307777"/>
            </a:xfrm>
            <a:prstGeom prst="rect">
              <a:avLst/>
            </a:prstGeom>
            <a:noFill/>
          </p:spPr>
          <p:txBody>
            <a:bodyPr wrap="square" rtlCol="0">
              <a:spAutoFit/>
            </a:bodyPr>
            <a:lstStyle/>
            <a:p>
              <a:r>
                <a:rPr lang="en-US" altLang="zh-CN" sz="1400" dirty="0"/>
                <a:t>6.58</a:t>
              </a:r>
              <a:endParaRPr lang="zh-CN" altLang="en-US" sz="1400" dirty="0"/>
            </a:p>
          </p:txBody>
        </p:sp>
      </p:grpSp>
      <p:pic>
        <p:nvPicPr>
          <p:cNvPr id="6" name="图片 5">
            <a:extLst>
              <a:ext uri="{FF2B5EF4-FFF2-40B4-BE49-F238E27FC236}">
                <a16:creationId xmlns:a16="http://schemas.microsoft.com/office/drawing/2014/main" id="{E7D37BEC-0BA3-4331-89FA-ECE27DF018FF}"/>
              </a:ext>
            </a:extLst>
          </p:cNvPr>
          <p:cNvPicPr>
            <a:picLocks noChangeAspect="1"/>
          </p:cNvPicPr>
          <p:nvPr/>
        </p:nvPicPr>
        <p:blipFill rotWithShape="1">
          <a:blip r:embed="rId7">
            <a:extLst>
              <a:ext uri="{28A0092B-C50C-407E-A947-70E740481C1C}">
                <a14:useLocalDpi xmlns:a14="http://schemas.microsoft.com/office/drawing/2010/main" val="0"/>
              </a:ext>
            </a:extLst>
          </a:blip>
          <a:srcRect l="52362" t="9867" r="8004" b="50000"/>
          <a:stretch/>
        </p:blipFill>
        <p:spPr>
          <a:xfrm>
            <a:off x="6576969" y="3564137"/>
            <a:ext cx="4832059" cy="2752321"/>
          </a:xfrm>
          <a:prstGeom prst="rect">
            <a:avLst/>
          </a:prstGeom>
        </p:spPr>
      </p:pic>
      <p:grpSp>
        <p:nvGrpSpPr>
          <p:cNvPr id="32" name="组合 31">
            <a:extLst>
              <a:ext uri="{FF2B5EF4-FFF2-40B4-BE49-F238E27FC236}">
                <a16:creationId xmlns:a16="http://schemas.microsoft.com/office/drawing/2014/main" id="{2C64A1C7-03FA-4435-821C-886170A6E458}"/>
              </a:ext>
            </a:extLst>
          </p:cNvPr>
          <p:cNvGrpSpPr/>
          <p:nvPr/>
        </p:nvGrpSpPr>
        <p:grpSpPr>
          <a:xfrm>
            <a:off x="6877568" y="5085353"/>
            <a:ext cx="4987465" cy="307777"/>
            <a:chOff x="873302" y="4501182"/>
            <a:chExt cx="4987465" cy="307777"/>
          </a:xfrm>
        </p:grpSpPr>
        <p:cxnSp>
          <p:nvCxnSpPr>
            <p:cNvPr id="33" name="直接连接符 32">
              <a:extLst>
                <a:ext uri="{FF2B5EF4-FFF2-40B4-BE49-F238E27FC236}">
                  <a16:creationId xmlns:a16="http://schemas.microsoft.com/office/drawing/2014/main" id="{5AE6E365-A020-4F72-A69D-F61BCBF7ED47}"/>
                </a:ext>
              </a:extLst>
            </p:cNvPr>
            <p:cNvCxnSpPr/>
            <p:nvPr/>
          </p:nvCxnSpPr>
          <p:spPr>
            <a:xfrm>
              <a:off x="873302" y="4655071"/>
              <a:ext cx="434465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6AE9D5DD-7D23-4D27-90C9-6D565702C7A1}"/>
                </a:ext>
              </a:extLst>
            </p:cNvPr>
            <p:cNvSpPr txBox="1"/>
            <p:nvPr/>
          </p:nvSpPr>
          <p:spPr>
            <a:xfrm>
              <a:off x="5253475" y="4501182"/>
              <a:ext cx="607292" cy="307777"/>
            </a:xfrm>
            <a:prstGeom prst="rect">
              <a:avLst/>
            </a:prstGeom>
            <a:noFill/>
          </p:spPr>
          <p:txBody>
            <a:bodyPr wrap="square" rtlCol="0">
              <a:spAutoFit/>
            </a:bodyPr>
            <a:lstStyle/>
            <a:p>
              <a:r>
                <a:rPr lang="en-US" altLang="zh-CN" sz="1400" dirty="0"/>
                <a:t>5.80</a:t>
              </a:r>
              <a:endParaRPr lang="zh-CN" altLang="en-US" sz="1400" dirty="0"/>
            </a:p>
          </p:txBody>
        </p:sp>
      </p:grpSp>
      <p:sp>
        <p:nvSpPr>
          <p:cNvPr id="11" name="文本框 10">
            <a:extLst>
              <a:ext uri="{FF2B5EF4-FFF2-40B4-BE49-F238E27FC236}">
                <a16:creationId xmlns:a16="http://schemas.microsoft.com/office/drawing/2014/main" id="{1375B96D-7D7C-4402-81C6-B213BD7064CF}"/>
              </a:ext>
            </a:extLst>
          </p:cNvPr>
          <p:cNvSpPr txBox="1"/>
          <p:nvPr/>
        </p:nvSpPr>
        <p:spPr>
          <a:xfrm>
            <a:off x="8368450" y="6384026"/>
            <a:ext cx="1661020" cy="369332"/>
          </a:xfrm>
          <a:prstGeom prst="rect">
            <a:avLst/>
          </a:prstGeom>
          <a:noFill/>
        </p:spPr>
        <p:txBody>
          <a:bodyPr wrap="square" rtlCol="0">
            <a:spAutoFit/>
          </a:bodyPr>
          <a:lstStyle/>
          <a:p>
            <a:r>
              <a:rPr lang="zh-CN" altLang="en-US" dirty="0"/>
              <a:t>基于短期价值</a:t>
            </a:r>
          </a:p>
        </p:txBody>
      </p:sp>
      <p:cxnSp>
        <p:nvCxnSpPr>
          <p:cNvPr id="23" name="直接箭头连接符 22">
            <a:extLst>
              <a:ext uri="{FF2B5EF4-FFF2-40B4-BE49-F238E27FC236}">
                <a16:creationId xmlns:a16="http://schemas.microsoft.com/office/drawing/2014/main" id="{75E942F8-8696-44A5-9341-7A191206B260}"/>
              </a:ext>
            </a:extLst>
          </p:cNvPr>
          <p:cNvCxnSpPr>
            <a:cxnSpLocks/>
          </p:cNvCxnSpPr>
          <p:nvPr/>
        </p:nvCxnSpPr>
        <p:spPr>
          <a:xfrm>
            <a:off x="7298422" y="3293863"/>
            <a:ext cx="679508" cy="569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264ED44-4A93-4A83-9918-ECDDA628A5B4}"/>
              </a:ext>
            </a:extLst>
          </p:cNvPr>
          <p:cNvCxnSpPr>
            <a:cxnSpLocks/>
          </p:cNvCxnSpPr>
          <p:nvPr/>
        </p:nvCxnSpPr>
        <p:spPr>
          <a:xfrm>
            <a:off x="7298422" y="3293863"/>
            <a:ext cx="1845578" cy="86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9610FEB3-5D41-4401-A6E0-389D32CB3053}"/>
              </a:ext>
            </a:extLst>
          </p:cNvPr>
          <p:cNvSpPr txBox="1"/>
          <p:nvPr/>
        </p:nvSpPr>
        <p:spPr>
          <a:xfrm>
            <a:off x="6877568" y="2942832"/>
            <a:ext cx="1100362" cy="338554"/>
          </a:xfrm>
          <a:prstGeom prst="rect">
            <a:avLst/>
          </a:prstGeom>
          <a:noFill/>
        </p:spPr>
        <p:txBody>
          <a:bodyPr wrap="square" rtlCol="0">
            <a:spAutoFit/>
          </a:bodyPr>
          <a:lstStyle/>
          <a:p>
            <a:r>
              <a:rPr lang="zh-CN" altLang="en-US" sz="1600" dirty="0">
                <a:solidFill>
                  <a:srgbClr val="C00000"/>
                </a:solidFill>
              </a:rPr>
              <a:t>增速不同</a:t>
            </a:r>
          </a:p>
        </p:txBody>
      </p:sp>
      <p:sp>
        <p:nvSpPr>
          <p:cNvPr id="37" name="文本框 36">
            <a:extLst>
              <a:ext uri="{FF2B5EF4-FFF2-40B4-BE49-F238E27FC236}">
                <a16:creationId xmlns:a16="http://schemas.microsoft.com/office/drawing/2014/main" id="{3A108E2B-6797-429B-BC55-BD17BD891EA2}"/>
              </a:ext>
            </a:extLst>
          </p:cNvPr>
          <p:cNvSpPr txBox="1"/>
          <p:nvPr/>
        </p:nvSpPr>
        <p:spPr>
          <a:xfrm>
            <a:off x="6474398" y="992849"/>
            <a:ext cx="4469080"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由此可以提出两个假设：</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b="1" dirty="0">
                <a:latin typeface="微软雅黑" panose="020B0503020204020204" pitchFamily="34" charset="-122"/>
                <a:ea typeface="微软雅黑" panose="020B0503020204020204" pitchFamily="34" charset="-122"/>
              </a:rPr>
              <a:t>在节点完成一次通信之后，偏差将在几个时隙内迅速衰减，达到低谷后反弹。</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b="1" dirty="0">
                <a:latin typeface="微软雅黑" panose="020B0503020204020204" pitchFamily="34" charset="-122"/>
                <a:ea typeface="微软雅黑" panose="020B0503020204020204" pitchFamily="34" charset="-122"/>
              </a:rPr>
              <a:t>信息价值函数的斜率是渐变而非途突变。</a:t>
            </a:r>
          </a:p>
        </p:txBody>
      </p:sp>
    </p:spTree>
    <p:extLst>
      <p:ext uri="{BB962C8B-B14F-4D97-AF65-F5344CB8AC3E}">
        <p14:creationId xmlns:p14="http://schemas.microsoft.com/office/powerpoint/2010/main" val="395149784"/>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问题求解</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D01BBA2A-3E30-4A6C-A1A3-F6BABC21B597}"/>
              </a:ext>
            </a:extLst>
          </p:cNvPr>
          <p:cNvSpPr txBox="1"/>
          <p:nvPr/>
        </p:nvSpPr>
        <p:spPr>
          <a:xfrm>
            <a:off x="760940" y="1355982"/>
            <a:ext cx="4956664" cy="1705403"/>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根据上述两个假设，我们才可以将</a:t>
            </a:r>
            <a:r>
              <a:rPr lang="en-US" altLang="zh-CN" b="1" dirty="0">
                <a:latin typeface="微软雅黑" panose="020B0503020204020204" pitchFamily="34" charset="-122"/>
                <a:ea typeface="微软雅黑" panose="020B0503020204020204" pitchFamily="34" charset="-122"/>
              </a:rPr>
              <a:t>P2</a:t>
            </a:r>
            <a:r>
              <a:rPr lang="zh-CN" altLang="en-US" b="1" dirty="0">
                <a:latin typeface="微软雅黑" panose="020B0503020204020204" pitchFamily="34" charset="-122"/>
                <a:ea typeface="微软雅黑" panose="020B0503020204020204" pitchFamily="34" charset="-122"/>
              </a:rPr>
              <a:t>问题建立成一个虚拟队列的稳定性问题，并使用李雅普诺夫优化进行求解；我们假设信息价值的函数为</a:t>
            </a:r>
            <a:r>
              <a:rPr lang="en-US" altLang="zh-CN" b="1" dirty="0">
                <a:latin typeface="微软雅黑" panose="020B0503020204020204" pitchFamily="34" charset="-122"/>
                <a:ea typeface="微软雅黑" panose="020B0503020204020204" pitchFamily="34" charset="-122"/>
              </a:rPr>
              <a:t>V(t)</a:t>
            </a:r>
            <a:r>
              <a:rPr lang="zh-CN" altLang="en-US" b="1" dirty="0">
                <a:latin typeface="微软雅黑" panose="020B0503020204020204" pitchFamily="34" charset="-122"/>
                <a:ea typeface="微软雅黑" panose="020B0503020204020204" pitchFamily="34" charset="-122"/>
              </a:rPr>
              <a:t>，则有：</a:t>
            </a:r>
          </a:p>
        </p:txBody>
      </p:sp>
      <p:sp>
        <p:nvSpPr>
          <p:cNvPr id="37" name="文本框 36">
            <a:extLst>
              <a:ext uri="{FF2B5EF4-FFF2-40B4-BE49-F238E27FC236}">
                <a16:creationId xmlns:a16="http://schemas.microsoft.com/office/drawing/2014/main" id="{3A108E2B-6797-429B-BC55-BD17BD891EA2}"/>
              </a:ext>
            </a:extLst>
          </p:cNvPr>
          <p:cNvSpPr txBox="1"/>
          <p:nvPr/>
        </p:nvSpPr>
        <p:spPr>
          <a:xfrm>
            <a:off x="6474398" y="1355982"/>
            <a:ext cx="4469080" cy="1705403"/>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由此可以提出两个假设：</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b="1" dirty="0">
                <a:latin typeface="微软雅黑" panose="020B0503020204020204" pitchFamily="34" charset="-122"/>
                <a:ea typeface="微软雅黑" panose="020B0503020204020204" pitchFamily="34" charset="-122"/>
              </a:rPr>
              <a:t>在节点完成一次通信之后，偏差将在几个时隙内迅速衰减，达到低谷后反弹。</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b="1" dirty="0">
                <a:latin typeface="微软雅黑" panose="020B0503020204020204" pitchFamily="34" charset="-122"/>
                <a:ea typeface="微软雅黑" panose="020B0503020204020204" pitchFamily="34" charset="-122"/>
              </a:rPr>
              <a:t>信息价值函数的斜率是渐变而非途突变。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5A7CCFA-A680-4A21-94BA-2B5123797807}"/>
                  </a:ext>
                </a:extLst>
              </p:cNvPr>
              <p:cNvSpPr txBox="1"/>
              <p:nvPr/>
            </p:nvSpPr>
            <p:spPr>
              <a:xfrm>
                <a:off x="1058034" y="3548241"/>
                <a:ext cx="45893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IE" altLang="zh-CN" b="0" i="1" smtClean="0">
                                  <a:latin typeface="Cambria Math" panose="02040503050406030204" pitchFamily="18" charset="0"/>
                                </a:rPr>
                                <m:t>   </m:t>
                              </m:r>
                              <m:r>
                                <a:rPr lang="en-US" altLang="zh-CN" b="0" i="1" smtClean="0">
                                  <a:latin typeface="Cambria Math" panose="02040503050406030204" pitchFamily="18" charset="0"/>
                                </a:rPr>
                                <m:t>𝑉</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 </m:t>
                              </m:r>
                              <m:r>
                                <a:rPr lang="en-IE" altLang="zh-CN" b="0" i="1" smtClean="0">
                                  <a:latin typeface="Cambria Math" panose="02040503050406030204" pitchFamily="18" charset="0"/>
                                </a:rPr>
                                <m:t>              </m:t>
                              </m:r>
                              <m:r>
                                <a:rPr lang="en-US" altLang="zh-CN" b="0" i="1" smtClean="0">
                                  <a:latin typeface="Cambria Math" panose="02040503050406030204" pitchFamily="18" charset="0"/>
                                </a:rPr>
                                <m:t> </m:t>
                              </m:r>
                              <m:r>
                                <a:rPr lang="en-IE"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=0</m:t>
                              </m:r>
                            </m:e>
                            <m:e>
                              <m:r>
                                <a:rPr lang="en-IE" altLang="zh-CN" b="0" i="1" smtClean="0">
                                  <a:latin typeface="Cambria Math" panose="02040503050406030204" pitchFamily="18" charset="0"/>
                                </a:rPr>
                                <m:t> </m:t>
                              </m:r>
                              <m:sSup>
                                <m:sSupPr>
                                  <m:ctrlPr>
                                    <a:rPr lang="en-IE" altLang="zh-CN" b="0" i="1" smtClean="0">
                                      <a:latin typeface="Cambria Math" panose="02040503050406030204" pitchFamily="18" charset="0"/>
                                    </a:rPr>
                                  </m:ctrlPr>
                                </m:sSupPr>
                                <m:e>
                                  <m:d>
                                    <m:dPr>
                                      <m:begChr m:val="["/>
                                      <m:endChr m:val="]"/>
                                      <m:ctrlPr>
                                        <a:rPr lang="en-IE" altLang="zh-CN" i="1">
                                          <a:latin typeface="Cambria Math" panose="02040503050406030204" pitchFamily="18" charset="0"/>
                                        </a:rPr>
                                      </m:ctrlPr>
                                    </m:dPr>
                                    <m:e>
                                      <m:r>
                                        <a:rPr lang="en-US" altLang="zh-CN" i="1">
                                          <a:latin typeface="Cambria Math" panose="02040503050406030204" pitchFamily="18" charset="0"/>
                                        </a:rPr>
                                        <m:t>𝑉</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IE" altLang="zh-CN" i="1">
                                          <a:latin typeface="Cambria Math" panose="02040503050406030204" pitchFamily="18" charset="0"/>
                                        </a:rPr>
                                        <m:t>− </m:t>
                                      </m:r>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𝑚𝑎𝑥</m:t>
                                              </m:r>
                                            </m:sub>
                                          </m:sSub>
                                        </m:e>
                                      </m:d>
                                    </m:e>
                                  </m:d>
                                </m:e>
                                <m:sup>
                                  <m:r>
                                    <a:rPr lang="en-IE" altLang="zh-CN" i="1">
                                      <a:latin typeface="Cambria Math" panose="02040503050406030204" pitchFamily="18" charset="0"/>
                                    </a:rPr>
                                    <m:t>+</m:t>
                                  </m:r>
                                </m:sup>
                              </m:sSup>
                              <m:r>
                                <a:rPr lang="en-US" altLang="zh-CN" b="0" i="1" smtClean="0">
                                  <a:latin typeface="Cambria Math" panose="02040503050406030204" pitchFamily="18" charset="0"/>
                                </a:rPr>
                                <m:t>       </m:t>
                              </m:r>
                              <m:r>
                                <a:rPr lang="en-US" altLang="zh-CN" i="1">
                                  <a:latin typeface="Cambria Math" panose="02040503050406030204" pitchFamily="18" charset="0"/>
                                </a:rPr>
                                <m:t>𝑖𝑓</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b="0" i="1" smtClean="0">
                                  <a:latin typeface="Cambria Math" panose="02040503050406030204" pitchFamily="18" charset="0"/>
                                </a:rPr>
                                <m:t>1</m:t>
                              </m:r>
                            </m:e>
                          </m:eqArr>
                        </m:e>
                      </m:d>
                    </m:oMath>
                  </m:oMathPara>
                </a14:m>
                <a:endParaRPr lang="zh-CN" altLang="en-US" dirty="0"/>
              </a:p>
            </p:txBody>
          </p:sp>
        </mc:Choice>
        <mc:Fallback xmlns="">
          <p:sp>
            <p:nvSpPr>
              <p:cNvPr id="2" name="文本框 1">
                <a:extLst>
                  <a:ext uri="{FF2B5EF4-FFF2-40B4-BE49-F238E27FC236}">
                    <a16:creationId xmlns:a16="http://schemas.microsoft.com/office/drawing/2014/main" id="{25A7CCFA-A680-4A21-94BA-2B5123797807}"/>
                  </a:ext>
                </a:extLst>
              </p:cNvPr>
              <p:cNvSpPr txBox="1">
                <a:spLocks noRot="1" noChangeAspect="1" noMove="1" noResize="1" noEditPoints="1" noAdjustHandles="1" noChangeArrowheads="1" noChangeShapeType="1" noTextEdit="1"/>
              </p:cNvSpPr>
              <p:nvPr/>
            </p:nvSpPr>
            <p:spPr>
              <a:xfrm>
                <a:off x="1058034" y="3548241"/>
                <a:ext cx="4589397" cy="617861"/>
              </a:xfrm>
              <a:prstGeom prst="rect">
                <a:avLst/>
              </a:prstGeom>
              <a:blipFill>
                <a:blip r:embed="rId6"/>
                <a:stretch>
                  <a:fillRect b="-990"/>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5D303800-B95F-4CE7-BB95-92A91E630BBD}"/>
              </a:ext>
            </a:extLst>
          </p:cNvPr>
          <p:cNvSpPr txBox="1"/>
          <p:nvPr/>
        </p:nvSpPr>
        <p:spPr>
          <a:xfrm>
            <a:off x="760577" y="4475918"/>
            <a:ext cx="4956664" cy="1289905"/>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其中</a:t>
            </a:r>
            <a:r>
              <a:rPr lang="en-US" altLang="zh-CN" b="1" dirty="0">
                <a:latin typeface="微软雅黑" panose="020B0503020204020204" pitchFamily="34" charset="-122"/>
                <a:ea typeface="微软雅黑" panose="020B0503020204020204" pitchFamily="34" charset="-122"/>
              </a:rPr>
              <a:t>A(t)</a:t>
            </a:r>
            <a:r>
              <a:rPr lang="zh-CN" altLang="en-US" b="1" dirty="0">
                <a:latin typeface="微软雅黑" panose="020B0503020204020204" pitchFamily="34" charset="-122"/>
                <a:ea typeface="微软雅黑" panose="020B0503020204020204" pitchFamily="34" charset="-122"/>
              </a:rPr>
              <a:t>由前面</a:t>
            </a:r>
            <a:r>
              <a:rPr lang="en-US" altLang="zh-CN" b="1" dirty="0">
                <a:latin typeface="微软雅黑" panose="020B0503020204020204" pitchFamily="34" charset="-122"/>
                <a:ea typeface="微软雅黑" panose="020B0503020204020204" pitchFamily="34" charset="-122"/>
              </a:rPr>
              <a:t>T</a:t>
            </a:r>
            <a:r>
              <a:rPr lang="zh-CN" altLang="en-US" b="1" dirty="0">
                <a:latin typeface="微软雅黑" panose="020B0503020204020204" pitchFamily="34" charset="-122"/>
                <a:ea typeface="微软雅黑" panose="020B0503020204020204" pitchFamily="34" charset="-122"/>
              </a:rPr>
              <a:t>时隙内的 </a:t>
            </a:r>
            <a:r>
              <a:rPr lang="en-US" altLang="zh-CN" b="1" dirty="0">
                <a:latin typeface="微软雅黑" panose="020B0503020204020204" pitchFamily="34" charset="-122"/>
                <a:ea typeface="微软雅黑" panose="020B0503020204020204" pitchFamily="34" charset="-122"/>
              </a:rPr>
              <a:t>A</a:t>
            </a:r>
            <a:r>
              <a:rPr lang="en-US" altLang="zh-CN" b="1" baseline="-25000" dirty="0">
                <a:latin typeface="微软雅黑" panose="020B0503020204020204" pitchFamily="34" charset="-122"/>
                <a:ea typeface="微软雅黑" panose="020B0503020204020204" pitchFamily="34" charset="-122"/>
              </a:rPr>
              <a:t>T </a:t>
            </a:r>
            <a:r>
              <a:rPr lang="zh-CN" altLang="en-US" b="1" dirty="0">
                <a:latin typeface="微软雅黑" panose="020B0503020204020204" pitchFamily="34" charset="-122"/>
                <a:ea typeface="微软雅黑" panose="020B0503020204020204" pitchFamily="34" charset="-122"/>
              </a:rPr>
              <a:t>估计所得，𝛾设置成最大加速度限制的函数。则可以建立虚拟队列</a:t>
            </a:r>
            <a:r>
              <a:rPr lang="en-US" altLang="zh-CN" b="1" dirty="0" err="1">
                <a:latin typeface="微软雅黑" panose="020B0503020204020204" pitchFamily="34" charset="-122"/>
                <a:ea typeface="微软雅黑" panose="020B0503020204020204" pitchFamily="34" charset="-122"/>
              </a:rPr>
              <a:t>Ht</a:t>
            </a:r>
            <a:r>
              <a:rPr lang="zh-CN" altLang="en-US" b="1"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2423489-0B1A-47E1-AC75-F0AB402DE7F2}"/>
                  </a:ext>
                </a:extLst>
              </p:cNvPr>
              <p:cNvSpPr txBox="1"/>
              <p:nvPr/>
            </p:nvSpPr>
            <p:spPr>
              <a:xfrm>
                <a:off x="1329733" y="6164525"/>
                <a:ext cx="3703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E" altLang="zh-CN" b="0" i="1" smtClean="0">
                              <a:latin typeface="Cambria Math" panose="02040503050406030204" pitchFamily="18" charset="0"/>
                            </a:rPr>
                          </m:ctrlPr>
                        </m:sSubPr>
                        <m:e>
                          <m:r>
                            <a:rPr lang="en-IE" altLang="zh-CN" b="0" i="1" smtClean="0">
                              <a:latin typeface="Cambria Math" panose="02040503050406030204" pitchFamily="18" charset="0"/>
                            </a:rPr>
                            <m:t>𝐻</m:t>
                          </m:r>
                        </m:e>
                        <m:sub>
                          <m:r>
                            <a:rPr lang="en-IE" altLang="zh-CN" b="0" i="1" smtClean="0">
                              <a:latin typeface="Cambria Math" panose="02040503050406030204" pitchFamily="18" charset="0"/>
                            </a:rPr>
                            <m:t>𝑡</m:t>
                          </m:r>
                          <m:r>
                            <a:rPr lang="en-IE" altLang="zh-CN" b="0" i="1" smtClean="0">
                              <a:latin typeface="Cambria Math" panose="02040503050406030204" pitchFamily="18" charset="0"/>
                            </a:rPr>
                            <m:t>+1</m:t>
                          </m:r>
                        </m:sub>
                      </m:sSub>
                      <m:r>
                        <a:rPr lang="en-IE" altLang="zh-CN" b="0" i="1" smtClean="0">
                          <a:latin typeface="Cambria Math" panose="02040503050406030204" pitchFamily="18" charset="0"/>
                        </a:rPr>
                        <m:t>=</m:t>
                      </m:r>
                      <m:sSup>
                        <m:sSupPr>
                          <m:ctrlPr>
                            <a:rPr lang="en-IE" altLang="zh-CN" b="0" i="1" smtClean="0">
                              <a:latin typeface="Cambria Math" panose="02040503050406030204" pitchFamily="18" charset="0"/>
                            </a:rPr>
                          </m:ctrlPr>
                        </m:sSupPr>
                        <m:e>
                          <m:d>
                            <m:dPr>
                              <m:begChr m:val="["/>
                              <m:endChr m:val="]"/>
                              <m:ctrlPr>
                                <a:rPr lang="en-IE" altLang="zh-CN" i="1">
                                  <a:latin typeface="Cambria Math" panose="02040503050406030204" pitchFamily="18" charset="0"/>
                                </a:rPr>
                              </m:ctrlPr>
                            </m:dPr>
                            <m:e>
                              <m:sSub>
                                <m:sSubPr>
                                  <m:ctrlPr>
                                    <a:rPr lang="en-IE" altLang="zh-CN" i="1">
                                      <a:latin typeface="Cambria Math" panose="02040503050406030204" pitchFamily="18" charset="0"/>
                                    </a:rPr>
                                  </m:ctrlPr>
                                </m:sSubPr>
                                <m:e>
                                  <m:r>
                                    <a:rPr lang="en-IE" altLang="zh-CN" i="1">
                                      <a:latin typeface="Cambria Math" panose="02040503050406030204" pitchFamily="18" charset="0"/>
                                    </a:rPr>
                                    <m:t>𝐻</m:t>
                                  </m:r>
                                </m:e>
                                <m:sub>
                                  <m:r>
                                    <a:rPr lang="en-IE" altLang="zh-CN" i="1">
                                      <a:latin typeface="Cambria Math" panose="02040503050406030204" pitchFamily="18" charset="0"/>
                                    </a:rPr>
                                    <m:t>𝑡</m:t>
                                  </m:r>
                                </m:sub>
                              </m:sSub>
                              <m:r>
                                <a:rPr lang="en-IE" altLang="zh-CN" i="1">
                                  <a:latin typeface="Cambria Math" panose="02040503050406030204" pitchFamily="18" charset="0"/>
                                </a:rPr>
                                <m:t> +</m:t>
                              </m:r>
                              <m:sSub>
                                <m:sSubPr>
                                  <m:ctrlPr>
                                    <a:rPr lang="en-IE" altLang="zh-CN" i="1">
                                      <a:latin typeface="Cambria Math" panose="02040503050406030204" pitchFamily="18" charset="0"/>
                                    </a:rPr>
                                  </m:ctrlPr>
                                </m:sSubPr>
                                <m:e>
                                  <m:r>
                                    <a:rPr lang="en-IE" altLang="zh-CN" i="1">
                                      <a:latin typeface="Cambria Math" panose="02040503050406030204" pitchFamily="18" charset="0"/>
                                    </a:rPr>
                                    <m:t>𝐴</m:t>
                                  </m:r>
                                </m:e>
                                <m:sub>
                                  <m:r>
                                    <a:rPr lang="en-IE" altLang="zh-CN" i="1">
                                      <a:latin typeface="Cambria Math" panose="02040503050406030204" pitchFamily="18" charset="0"/>
                                    </a:rPr>
                                    <m:t>𝑡</m:t>
                                  </m:r>
                                </m:sub>
                              </m:sSub>
                              <m:r>
                                <a:rPr lang="en-IE" altLang="zh-CN" i="1">
                                  <a:latin typeface="Cambria Math" panose="02040503050406030204" pitchFamily="18" charset="0"/>
                                </a:rPr>
                                <m:t>𝑞</m:t>
                              </m:r>
                              <m:r>
                                <a:rPr lang="en-IE" altLang="zh-CN" i="1">
                                  <a:latin typeface="Cambria Math" panose="02040503050406030204" pitchFamily="18" charset="0"/>
                                </a:rPr>
                                <m:t> −</m:t>
                              </m:r>
                              <m:sSub>
                                <m:sSubPr>
                                  <m:ctrlPr>
                                    <a:rPr lang="en-IE" altLang="zh-CN" i="1">
                                      <a:latin typeface="Cambria Math" panose="02040503050406030204" pitchFamily="18" charset="0"/>
                                    </a:rPr>
                                  </m:ctrlPr>
                                </m:sSubPr>
                                <m:e>
                                  <m:r>
                                    <a:rPr lang="en-IE" altLang="zh-CN" i="1">
                                      <a:latin typeface="Cambria Math" panose="02040503050406030204" pitchFamily="18" charset="0"/>
                                    </a:rPr>
                                    <m:t>𝑈</m:t>
                                  </m:r>
                                </m:e>
                                <m:sub>
                                  <m:r>
                                    <a:rPr lang="en-IE" altLang="zh-CN" i="1">
                                      <a:latin typeface="Cambria Math" panose="02040503050406030204" pitchFamily="18" charset="0"/>
                                    </a:rPr>
                                    <m:t>𝑡</m:t>
                                  </m:r>
                                </m:sub>
                              </m:sSub>
                              <m:r>
                                <a:rPr lang="en-IE" altLang="zh-CN" i="1">
                                  <a:latin typeface="Cambria Math" panose="02040503050406030204" pitchFamily="18" charset="0"/>
                                </a:rPr>
                                <m:t>∗</m:t>
                              </m:r>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𝑚𝑎𝑥</m:t>
                                      </m:r>
                                    </m:sub>
                                  </m:sSub>
                                </m:e>
                              </m:d>
                            </m:e>
                          </m:d>
                        </m:e>
                        <m:sup>
                          <m:r>
                            <a:rPr lang="en-IE" altLang="zh-CN" b="0" i="1" smtClean="0">
                              <a:latin typeface="Cambria Math" panose="02040503050406030204" pitchFamily="18" charset="0"/>
                            </a:rPr>
                            <m:t>+</m:t>
                          </m:r>
                        </m:sup>
                      </m:sSup>
                    </m:oMath>
                  </m:oMathPara>
                </a14:m>
                <a:endParaRPr lang="zh-CN" altLang="en-US" dirty="0"/>
              </a:p>
            </p:txBody>
          </p:sp>
        </mc:Choice>
        <mc:Fallback xmlns="">
          <p:sp>
            <p:nvSpPr>
              <p:cNvPr id="3" name="文本框 2">
                <a:extLst>
                  <a:ext uri="{FF2B5EF4-FFF2-40B4-BE49-F238E27FC236}">
                    <a16:creationId xmlns:a16="http://schemas.microsoft.com/office/drawing/2014/main" id="{72423489-0B1A-47E1-AC75-F0AB402DE7F2}"/>
                  </a:ext>
                </a:extLst>
              </p:cNvPr>
              <p:cNvSpPr txBox="1">
                <a:spLocks noRot="1" noChangeAspect="1" noMove="1" noResize="1" noEditPoints="1" noAdjustHandles="1" noChangeArrowheads="1" noChangeShapeType="1" noTextEdit="1"/>
              </p:cNvSpPr>
              <p:nvPr/>
            </p:nvSpPr>
            <p:spPr>
              <a:xfrm>
                <a:off x="1329733" y="6164525"/>
                <a:ext cx="3703963" cy="276999"/>
              </a:xfrm>
              <a:prstGeom prst="rect">
                <a:avLst/>
              </a:prstGeom>
              <a:blipFill>
                <a:blip r:embed="rId7"/>
                <a:stretch>
                  <a:fillRect l="-822"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32631795-C5A9-4E05-BC9C-B7C8FBA86FAB}"/>
                  </a:ext>
                </a:extLst>
              </p:cNvPr>
              <p:cNvSpPr txBox="1"/>
              <p:nvPr/>
            </p:nvSpPr>
            <p:spPr>
              <a:xfrm>
                <a:off x="6856956" y="3658116"/>
                <a:ext cx="3703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E" altLang="zh-CN" b="0" i="1" smtClean="0">
                              <a:latin typeface="Cambria Math" panose="02040503050406030204" pitchFamily="18" charset="0"/>
                            </a:rPr>
                          </m:ctrlPr>
                        </m:sSubPr>
                        <m:e>
                          <m:r>
                            <a:rPr lang="en-IE" altLang="zh-CN" b="0" i="1" smtClean="0">
                              <a:latin typeface="Cambria Math" panose="02040503050406030204" pitchFamily="18" charset="0"/>
                            </a:rPr>
                            <m:t>𝐻</m:t>
                          </m:r>
                        </m:e>
                        <m:sub>
                          <m:r>
                            <a:rPr lang="en-IE" altLang="zh-CN" b="0" i="1" smtClean="0">
                              <a:latin typeface="Cambria Math" panose="02040503050406030204" pitchFamily="18" charset="0"/>
                            </a:rPr>
                            <m:t>𝑡</m:t>
                          </m:r>
                          <m:r>
                            <a:rPr lang="en-IE" altLang="zh-CN" b="0" i="1" smtClean="0">
                              <a:latin typeface="Cambria Math" panose="02040503050406030204" pitchFamily="18" charset="0"/>
                            </a:rPr>
                            <m:t>+1</m:t>
                          </m:r>
                        </m:sub>
                      </m:sSub>
                      <m:r>
                        <a:rPr lang="en-IE" altLang="zh-CN" b="0" i="1" smtClean="0">
                          <a:latin typeface="Cambria Math" panose="02040503050406030204" pitchFamily="18" charset="0"/>
                        </a:rPr>
                        <m:t>=</m:t>
                      </m:r>
                      <m:sSup>
                        <m:sSupPr>
                          <m:ctrlPr>
                            <a:rPr lang="en-IE" altLang="zh-CN" b="0" i="1" smtClean="0">
                              <a:latin typeface="Cambria Math" panose="02040503050406030204" pitchFamily="18" charset="0"/>
                            </a:rPr>
                          </m:ctrlPr>
                        </m:sSupPr>
                        <m:e>
                          <m:d>
                            <m:dPr>
                              <m:begChr m:val="["/>
                              <m:endChr m:val="]"/>
                              <m:ctrlPr>
                                <a:rPr lang="en-IE" altLang="zh-CN" i="1">
                                  <a:latin typeface="Cambria Math" panose="02040503050406030204" pitchFamily="18" charset="0"/>
                                </a:rPr>
                              </m:ctrlPr>
                            </m:dPr>
                            <m:e>
                              <m:sSub>
                                <m:sSubPr>
                                  <m:ctrlPr>
                                    <a:rPr lang="en-IE" altLang="zh-CN" i="1">
                                      <a:latin typeface="Cambria Math" panose="02040503050406030204" pitchFamily="18" charset="0"/>
                                    </a:rPr>
                                  </m:ctrlPr>
                                </m:sSubPr>
                                <m:e>
                                  <m:r>
                                    <a:rPr lang="en-IE" altLang="zh-CN" i="1">
                                      <a:latin typeface="Cambria Math" panose="02040503050406030204" pitchFamily="18" charset="0"/>
                                    </a:rPr>
                                    <m:t>𝐻</m:t>
                                  </m:r>
                                </m:e>
                                <m:sub>
                                  <m:r>
                                    <a:rPr lang="en-IE" altLang="zh-CN" i="1">
                                      <a:latin typeface="Cambria Math" panose="02040503050406030204" pitchFamily="18" charset="0"/>
                                    </a:rPr>
                                    <m:t>𝑡</m:t>
                                  </m:r>
                                </m:sub>
                              </m:sSub>
                              <m:r>
                                <a:rPr lang="en-IE" altLang="zh-CN" i="1">
                                  <a:latin typeface="Cambria Math" panose="02040503050406030204" pitchFamily="18" charset="0"/>
                                </a:rPr>
                                <m:t> +</m:t>
                              </m:r>
                              <m:sSub>
                                <m:sSubPr>
                                  <m:ctrlPr>
                                    <a:rPr lang="en-IE" altLang="zh-CN" i="1">
                                      <a:latin typeface="Cambria Math" panose="02040503050406030204" pitchFamily="18" charset="0"/>
                                    </a:rPr>
                                  </m:ctrlPr>
                                </m:sSubPr>
                                <m:e>
                                  <m:r>
                                    <a:rPr lang="en-IE" altLang="zh-CN" i="1">
                                      <a:latin typeface="Cambria Math" panose="02040503050406030204" pitchFamily="18" charset="0"/>
                                    </a:rPr>
                                    <m:t>𝐴</m:t>
                                  </m:r>
                                </m:e>
                                <m:sub>
                                  <m:r>
                                    <a:rPr lang="en-IE" altLang="zh-CN" i="1">
                                      <a:latin typeface="Cambria Math" panose="02040503050406030204" pitchFamily="18" charset="0"/>
                                    </a:rPr>
                                    <m:t>𝑡</m:t>
                                  </m:r>
                                </m:sub>
                              </m:sSub>
                              <m:r>
                                <a:rPr lang="en-IE" altLang="zh-CN" i="1">
                                  <a:latin typeface="Cambria Math" panose="02040503050406030204" pitchFamily="18" charset="0"/>
                                </a:rPr>
                                <m:t>𝑞</m:t>
                              </m:r>
                              <m:r>
                                <a:rPr lang="en-IE" altLang="zh-CN" i="1">
                                  <a:latin typeface="Cambria Math" panose="02040503050406030204" pitchFamily="18" charset="0"/>
                                </a:rPr>
                                <m:t> −</m:t>
                              </m:r>
                              <m:sSub>
                                <m:sSubPr>
                                  <m:ctrlPr>
                                    <a:rPr lang="en-IE" altLang="zh-CN" i="1">
                                      <a:latin typeface="Cambria Math" panose="02040503050406030204" pitchFamily="18" charset="0"/>
                                    </a:rPr>
                                  </m:ctrlPr>
                                </m:sSubPr>
                                <m:e>
                                  <m:r>
                                    <a:rPr lang="en-IE" altLang="zh-CN" i="1">
                                      <a:latin typeface="Cambria Math" panose="02040503050406030204" pitchFamily="18" charset="0"/>
                                    </a:rPr>
                                    <m:t>𝑈</m:t>
                                  </m:r>
                                </m:e>
                                <m:sub>
                                  <m:r>
                                    <a:rPr lang="en-IE" altLang="zh-CN" i="1">
                                      <a:latin typeface="Cambria Math" panose="02040503050406030204" pitchFamily="18" charset="0"/>
                                    </a:rPr>
                                    <m:t>𝑡</m:t>
                                  </m:r>
                                </m:sub>
                              </m:sSub>
                              <m:r>
                                <a:rPr lang="en-IE" altLang="zh-CN" i="1">
                                  <a:latin typeface="Cambria Math" panose="02040503050406030204" pitchFamily="18" charset="0"/>
                                </a:rPr>
                                <m:t>∗</m:t>
                              </m:r>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𝑚𝑎𝑥</m:t>
                                      </m:r>
                                    </m:sub>
                                  </m:sSub>
                                </m:e>
                              </m:d>
                            </m:e>
                          </m:d>
                        </m:e>
                        <m:sup>
                          <m:r>
                            <a:rPr lang="en-IE" altLang="zh-CN" b="0" i="1" smtClean="0">
                              <a:latin typeface="Cambria Math" panose="02040503050406030204" pitchFamily="18" charset="0"/>
                            </a:rPr>
                            <m:t>+</m:t>
                          </m:r>
                        </m:sup>
                      </m:sSup>
                    </m:oMath>
                  </m:oMathPara>
                </a14:m>
                <a:endParaRPr lang="zh-CN" altLang="en-US" dirty="0"/>
              </a:p>
            </p:txBody>
          </p:sp>
        </mc:Choice>
        <mc:Fallback xmlns="">
          <p:sp>
            <p:nvSpPr>
              <p:cNvPr id="30" name="文本框 29">
                <a:extLst>
                  <a:ext uri="{FF2B5EF4-FFF2-40B4-BE49-F238E27FC236}">
                    <a16:creationId xmlns:a16="http://schemas.microsoft.com/office/drawing/2014/main" id="{32631795-C5A9-4E05-BC9C-B7C8FBA86FAB}"/>
                  </a:ext>
                </a:extLst>
              </p:cNvPr>
              <p:cNvSpPr txBox="1">
                <a:spLocks noRot="1" noChangeAspect="1" noMove="1" noResize="1" noEditPoints="1" noAdjustHandles="1" noChangeArrowheads="1" noChangeShapeType="1" noTextEdit="1"/>
              </p:cNvSpPr>
              <p:nvPr/>
            </p:nvSpPr>
            <p:spPr>
              <a:xfrm>
                <a:off x="6856956" y="3658116"/>
                <a:ext cx="3703963" cy="276999"/>
              </a:xfrm>
              <a:prstGeom prst="rect">
                <a:avLst/>
              </a:prstGeom>
              <a:blipFill>
                <a:blip r:embed="rId8"/>
                <a:stretch>
                  <a:fillRect l="-988" b="-23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5602A52-8B34-4860-B789-2A7D200B7CB6}"/>
                  </a:ext>
                </a:extLst>
              </p:cNvPr>
              <p:cNvSpPr txBox="1"/>
              <p:nvPr/>
            </p:nvSpPr>
            <p:spPr>
              <a:xfrm>
                <a:off x="7231309" y="4272544"/>
                <a:ext cx="2600587" cy="518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pt-BR" altLang="zh-CN" i="1" smtClean="0">
                              <a:latin typeface="Cambria Math" panose="02040503050406030204" pitchFamily="18" charset="0"/>
                            </a:rPr>
                          </m:ctrlPr>
                        </m:funcPr>
                        <m:fName>
                          <m:limLow>
                            <m:limLowPr>
                              <m:ctrlPr>
                                <a:rPr lang="pt-BR" altLang="zh-CN" i="1" smtClean="0">
                                  <a:latin typeface="Cambria Math" panose="02040503050406030204" pitchFamily="18" charset="0"/>
                                </a:rPr>
                              </m:ctrlPr>
                            </m:limLowPr>
                            <m:e>
                              <m:r>
                                <m:rPr>
                                  <m:sty m:val="p"/>
                                </m:rPr>
                                <a:rPr lang="pt-BR" altLang="zh-CN" i="0" smtClean="0">
                                  <a:latin typeface="Cambria Math" panose="02040503050406030204" pitchFamily="18" charset="0"/>
                                </a:rPr>
                                <m:t>lim</m:t>
                              </m:r>
                            </m:e>
                            <m:lim>
                              <m:r>
                                <a:rPr lang="en-IE" altLang="zh-CN" b="0" i="1" smtClean="0">
                                  <a:latin typeface="Cambria Math" panose="02040503050406030204" pitchFamily="18" charset="0"/>
                                </a:rPr>
                                <m:t>𝑇</m:t>
                              </m:r>
                              <m:r>
                                <a:rPr lang="pt-BR" altLang="zh-CN" i="1" smtClean="0">
                                  <a:latin typeface="Cambria Math" panose="02040503050406030204" pitchFamily="18" charset="0"/>
                                </a:rPr>
                                <m:t>→∞</m:t>
                              </m:r>
                            </m:lim>
                          </m:limLow>
                        </m:fName>
                        <m:e>
                          <m:f>
                            <m:fPr>
                              <m:ctrlPr>
                                <a:rPr lang="en-US" altLang="zh-CN" i="1">
                                  <a:latin typeface="Cambria Math" panose="02040503050406030204" pitchFamily="18" charset="0"/>
                                </a:rPr>
                              </m:ctrlPr>
                            </m:fPr>
                            <m:num>
                              <m:r>
                                <a:rPr lang="en-IE" altLang="zh-CN" i="1">
                                  <a:latin typeface="Cambria Math" panose="02040503050406030204" pitchFamily="18" charset="0"/>
                                </a:rPr>
                                <m:t>1</m:t>
                              </m:r>
                            </m:num>
                            <m:den>
                              <m:r>
                                <a:rPr lang="en-IE" altLang="zh-CN" i="1">
                                  <a:latin typeface="Cambria Math" panose="02040503050406030204" pitchFamily="18" charset="0"/>
                                </a:rPr>
                                <m:t>𝑇</m:t>
                              </m:r>
                            </m:den>
                          </m:f>
                          <m:r>
                            <a:rPr lang="en-IE" altLang="zh-CN" b="0" i="1" smtClean="0">
                              <a:latin typeface="Cambria Math" panose="02040503050406030204" pitchFamily="18" charset="0"/>
                            </a:rPr>
                            <m:t> </m:t>
                          </m:r>
                          <m:r>
                            <a:rPr lang="en-IE" altLang="zh-CN" b="0" i="1" smtClean="0">
                              <a:latin typeface="Cambria Math" panose="02040503050406030204" pitchFamily="18" charset="0"/>
                            </a:rPr>
                            <m:t>𝐸</m:t>
                          </m:r>
                          <m:d>
                            <m:dPr>
                              <m:begChr m:val="["/>
                              <m:endChr m:val="]"/>
                              <m:ctrlPr>
                                <a:rPr lang="en-IE" altLang="zh-CN" b="0" i="1" smtClean="0">
                                  <a:latin typeface="Cambria Math" panose="02040503050406030204" pitchFamily="18" charset="0"/>
                                </a:rPr>
                              </m:ctrlPr>
                            </m:dPr>
                            <m:e>
                              <m:sSub>
                                <m:sSubPr>
                                  <m:ctrlPr>
                                    <a:rPr lang="en-IE" altLang="zh-CN" b="0" i="1" smtClean="0">
                                      <a:latin typeface="Cambria Math" panose="02040503050406030204" pitchFamily="18" charset="0"/>
                                    </a:rPr>
                                  </m:ctrlPr>
                                </m:sSubPr>
                                <m:e>
                                  <m:r>
                                    <a:rPr lang="en-IE" altLang="zh-CN" b="0" i="1" smtClean="0">
                                      <a:latin typeface="Cambria Math" panose="02040503050406030204" pitchFamily="18" charset="0"/>
                                    </a:rPr>
                                    <m:t>𝐻</m:t>
                                  </m:r>
                                </m:e>
                                <m:sub>
                                  <m:r>
                                    <a:rPr lang="en-IE" altLang="zh-CN" b="0" i="1" smtClean="0">
                                      <a:latin typeface="Cambria Math" panose="02040503050406030204" pitchFamily="18" charset="0"/>
                                    </a:rPr>
                                    <m:t>𝑇</m:t>
                                  </m:r>
                                </m:sub>
                              </m:sSub>
                            </m:e>
                          </m:d>
                          <m:r>
                            <a:rPr lang="en-IE" altLang="zh-CN" b="0" i="1" smtClean="0">
                              <a:latin typeface="Cambria Math" panose="02040503050406030204" pitchFamily="18" charset="0"/>
                            </a:rPr>
                            <m:t> </m:t>
                          </m:r>
                          <m:r>
                            <a:rPr lang="en-IE" altLang="zh-CN" b="0" i="1" smtClean="0">
                              <a:latin typeface="Cambria Math" panose="02040503050406030204" pitchFamily="18" charset="0"/>
                              <a:ea typeface="Cambria Math" panose="02040503050406030204" pitchFamily="18" charset="0"/>
                            </a:rPr>
                            <m:t>=0</m:t>
                          </m:r>
                        </m:e>
                      </m:func>
                    </m:oMath>
                  </m:oMathPara>
                </a14:m>
                <a:endParaRPr lang="zh-CN" altLang="en-US" dirty="0"/>
              </a:p>
            </p:txBody>
          </p:sp>
        </mc:Choice>
        <mc:Fallback xmlns="">
          <p:sp>
            <p:nvSpPr>
              <p:cNvPr id="4" name="文本框 3">
                <a:extLst>
                  <a:ext uri="{FF2B5EF4-FFF2-40B4-BE49-F238E27FC236}">
                    <a16:creationId xmlns:a16="http://schemas.microsoft.com/office/drawing/2014/main" id="{F5602A52-8B34-4860-B789-2A7D200B7CB6}"/>
                  </a:ext>
                </a:extLst>
              </p:cNvPr>
              <p:cNvSpPr txBox="1">
                <a:spLocks noRot="1" noChangeAspect="1" noMove="1" noResize="1" noEditPoints="1" noAdjustHandles="1" noChangeArrowheads="1" noChangeShapeType="1" noTextEdit="1"/>
              </p:cNvSpPr>
              <p:nvPr/>
            </p:nvSpPr>
            <p:spPr>
              <a:xfrm>
                <a:off x="7231309" y="4272544"/>
                <a:ext cx="2600587" cy="51860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A8811AE-CF4C-431B-BA12-B0CF809E1920}"/>
                  </a:ext>
                </a:extLst>
              </p:cNvPr>
              <p:cNvSpPr txBox="1"/>
              <p:nvPr/>
            </p:nvSpPr>
            <p:spPr>
              <a:xfrm>
                <a:off x="6474758" y="4899123"/>
                <a:ext cx="5513109" cy="1472583"/>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设置李雅普诺夫函数为</a:t>
                </a:r>
                <a14:m>
                  <m:oMath xmlns:m="http://schemas.openxmlformats.org/officeDocument/2006/math">
                    <m:r>
                      <a:rPr lang="en-US" altLang="zh-CN" b="1" i="1" smtClean="0">
                        <a:latin typeface="Cambria Math" panose="02040503050406030204" pitchFamily="18" charset="0"/>
                        <a:ea typeface="微软雅黑" panose="020B0503020204020204" pitchFamily="34" charset="-122"/>
                      </a:rPr>
                      <m:t>𝑳</m:t>
                    </m:r>
                    <m:d>
                      <m:dPr>
                        <m:ctrlPr>
                          <a:rPr lang="en-US" altLang="zh-CN" b="1" i="1" smtClean="0">
                            <a:latin typeface="Cambria Math" panose="02040503050406030204" pitchFamily="18" charset="0"/>
                            <a:ea typeface="微软雅黑" panose="020B0503020204020204" pitchFamily="34" charset="-122"/>
                          </a:rPr>
                        </m:ctrlPr>
                      </m:dPr>
                      <m:e>
                        <m:r>
                          <a:rPr lang="en-US" altLang="zh-CN" b="1" i="1" smtClean="0">
                            <a:latin typeface="Cambria Math" panose="02040503050406030204" pitchFamily="18" charset="0"/>
                            <a:ea typeface="微软雅黑" panose="020B0503020204020204" pitchFamily="34" charset="-122"/>
                          </a:rPr>
                          <m:t>𝒕</m:t>
                        </m:r>
                      </m:e>
                    </m:d>
                    <m:r>
                      <a:rPr lang="en-US" altLang="zh-CN" b="1" i="1" smtClean="0">
                        <a:latin typeface="Cambria Math" panose="02040503050406030204" pitchFamily="18" charset="0"/>
                        <a:ea typeface="微软雅黑" panose="020B0503020204020204" pitchFamily="34" charset="-122"/>
                      </a:rPr>
                      <m:t>=</m:t>
                    </m:r>
                    <m:f>
                      <m:fPr>
                        <m:ctrlPr>
                          <a:rPr lang="en-US" altLang="zh-CN" b="1" i="1" smtClean="0">
                            <a:latin typeface="Cambria Math" panose="02040503050406030204" pitchFamily="18" charset="0"/>
                            <a:ea typeface="微软雅黑" panose="020B0503020204020204" pitchFamily="34" charset="-122"/>
                          </a:rPr>
                        </m:ctrlPr>
                      </m:fPr>
                      <m:num>
                        <m:r>
                          <a:rPr lang="en-US" altLang="zh-CN" b="1" i="1" smtClean="0">
                            <a:latin typeface="Cambria Math" panose="02040503050406030204" pitchFamily="18" charset="0"/>
                            <a:ea typeface="微软雅黑" panose="020B0503020204020204" pitchFamily="34" charset="-122"/>
                          </a:rPr>
                          <m:t>𝟏</m:t>
                        </m:r>
                      </m:num>
                      <m:den>
                        <m:r>
                          <a:rPr lang="en-US" altLang="zh-CN" b="1" i="1" smtClean="0">
                            <a:latin typeface="Cambria Math" panose="02040503050406030204" pitchFamily="18" charset="0"/>
                            <a:ea typeface="微软雅黑" panose="020B0503020204020204" pitchFamily="34" charset="-122"/>
                          </a:rPr>
                          <m:t>𝟐</m:t>
                        </m:r>
                      </m:den>
                    </m:f>
                    <m:r>
                      <a:rPr lang="en-US" altLang="zh-CN" b="1" i="1" smtClean="0">
                        <a:latin typeface="Cambria Math" panose="02040503050406030204" pitchFamily="18" charset="0"/>
                        <a:ea typeface="微软雅黑" panose="020B0503020204020204" pitchFamily="34" charset="-122"/>
                      </a:rPr>
                      <m:t>𝑯</m:t>
                    </m:r>
                    <m:sSup>
                      <m:sSupPr>
                        <m:ctrlPr>
                          <a:rPr lang="en-US" altLang="zh-CN" b="1" i="1" smtClean="0">
                            <a:latin typeface="Cambria Math" panose="02040503050406030204" pitchFamily="18" charset="0"/>
                            <a:ea typeface="微软雅黑" panose="020B0503020204020204" pitchFamily="34" charset="-122"/>
                          </a:rPr>
                        </m:ctrlPr>
                      </m:sSupPr>
                      <m:e>
                        <m:d>
                          <m:dPr>
                            <m:ctrlPr>
                              <a:rPr lang="en-US" altLang="zh-CN" b="1" i="1" smtClean="0">
                                <a:latin typeface="Cambria Math" panose="02040503050406030204" pitchFamily="18" charset="0"/>
                                <a:ea typeface="微软雅黑" panose="020B0503020204020204" pitchFamily="34" charset="-122"/>
                              </a:rPr>
                            </m:ctrlPr>
                          </m:dPr>
                          <m:e>
                            <m:r>
                              <a:rPr lang="en-US" altLang="zh-CN" b="1" i="1" smtClean="0">
                                <a:latin typeface="Cambria Math" panose="02040503050406030204" pitchFamily="18" charset="0"/>
                                <a:ea typeface="微软雅黑" panose="020B0503020204020204" pitchFamily="34" charset="-122"/>
                              </a:rPr>
                              <m:t>𝒕</m:t>
                            </m:r>
                          </m:e>
                        </m:d>
                      </m:e>
                      <m:sup>
                        <m:r>
                          <a:rPr lang="en-US" altLang="zh-CN" b="1" i="1" smtClean="0">
                            <a:latin typeface="Cambria Math" panose="02040503050406030204" pitchFamily="18" charset="0"/>
                            <a:ea typeface="微软雅黑" panose="020B0503020204020204" pitchFamily="34" charset="-122"/>
                          </a:rPr>
                          <m:t>𝟐</m:t>
                        </m:r>
                      </m:sup>
                    </m:sSup>
                    <m:r>
                      <a:rPr lang="en-US" altLang="zh-CN" b="1" i="1" smtClean="0">
                        <a:latin typeface="Cambria Math" panose="02040503050406030204" pitchFamily="18" charset="0"/>
                        <a:ea typeface="微软雅黑" panose="020B0503020204020204" pitchFamily="34" charset="-122"/>
                      </a:rPr>
                      <m:t>∗</m:t>
                    </m:r>
                    <m:r>
                      <a:rPr lang="zh-CN" altLang="en-US" b="1" i="1" smtClean="0">
                        <a:latin typeface="Cambria Math" panose="02040503050406030204" pitchFamily="18" charset="0"/>
                        <a:ea typeface="微软雅黑" panose="020B0503020204020204" pitchFamily="34" charset="-122"/>
                      </a:rPr>
                      <m:t>𝜷</m:t>
                    </m:r>
                    <m:r>
                      <a:rPr lang="en-US" altLang="zh-CN" b="1" i="1" smtClean="0">
                        <a:latin typeface="Cambria Math" panose="02040503050406030204" pitchFamily="18" charset="0"/>
                        <a:ea typeface="微软雅黑" panose="020B0503020204020204" pitchFamily="34" charset="-122"/>
                      </a:rPr>
                      <m:t>+ </m:t>
                    </m:r>
                    <m:r>
                      <a:rPr lang="zh-CN" altLang="en-US" b="1" i="1" smtClean="0">
                        <a:latin typeface="Cambria Math" panose="02040503050406030204" pitchFamily="18" charset="0"/>
                        <a:ea typeface="微软雅黑" panose="020B0503020204020204" pitchFamily="34" charset="-122"/>
                      </a:rPr>
                      <m:t>𝜶</m:t>
                    </m:r>
                    <m:r>
                      <a:rPr lang="en-US" altLang="zh-CN"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𝑽</m:t>
                    </m:r>
                    <m:sSup>
                      <m:sSupPr>
                        <m:ctrlPr>
                          <a:rPr lang="en-US" altLang="zh-CN" b="1" i="1" smtClean="0">
                            <a:latin typeface="Cambria Math" panose="02040503050406030204" pitchFamily="18" charset="0"/>
                            <a:ea typeface="微软雅黑" panose="020B0503020204020204" pitchFamily="34" charset="-122"/>
                          </a:rPr>
                        </m:ctrlPr>
                      </m:sSupPr>
                      <m:e>
                        <m:d>
                          <m:dPr>
                            <m:ctrlPr>
                              <a:rPr lang="en-US" altLang="zh-CN" b="1" i="1" smtClean="0">
                                <a:latin typeface="Cambria Math" panose="02040503050406030204" pitchFamily="18" charset="0"/>
                                <a:ea typeface="微软雅黑" panose="020B0503020204020204" pitchFamily="34" charset="-122"/>
                              </a:rPr>
                            </m:ctrlPr>
                          </m:dPr>
                          <m:e>
                            <m:r>
                              <a:rPr lang="en-US" altLang="zh-CN" b="1" i="1" smtClean="0">
                                <a:latin typeface="Cambria Math" panose="02040503050406030204" pitchFamily="18" charset="0"/>
                                <a:ea typeface="微软雅黑" panose="020B0503020204020204" pitchFamily="34" charset="-122"/>
                              </a:rPr>
                              <m:t>𝒕</m:t>
                            </m:r>
                          </m:e>
                        </m:d>
                      </m:e>
                      <m:sup>
                        <m:r>
                          <a:rPr lang="en-US" altLang="zh-CN" b="1" i="1" smtClean="0">
                            <a:latin typeface="Cambria Math" panose="02040503050406030204" pitchFamily="18" charset="0"/>
                            <a:ea typeface="微软雅黑" panose="020B0503020204020204" pitchFamily="34" charset="-122"/>
                          </a:rPr>
                          <m:t>𝟐</m:t>
                        </m:r>
                      </m:sup>
                    </m:sSup>
                  </m:oMath>
                </a14:m>
                <a:r>
                  <a:rPr lang="en-US" altLang="zh-CN" b="1" dirty="0">
                    <a:latin typeface="微软雅黑" panose="020B0503020204020204" pitchFamily="34" charset="-122"/>
                    <a:ea typeface="微软雅黑" panose="020B0503020204020204" pitchFamily="34" charset="-122"/>
                  </a:rPr>
                  <a:t>,</a:t>
                </a:r>
              </a:p>
              <a:p>
                <a:pPr algn="just">
                  <a:lnSpc>
                    <a:spcPct val="150000"/>
                  </a:lnSpc>
                </a:pPr>
                <a:r>
                  <a:rPr lang="zh-CN" altLang="en-US" b="1" dirty="0">
                    <a:latin typeface="微软雅黑" panose="020B0503020204020204" pitchFamily="34" charset="-122"/>
                    <a:ea typeface="微软雅黑" panose="020B0503020204020204" pitchFamily="34" charset="-122"/>
                  </a:rPr>
                  <a:t>则李雅普诺夫漂移（</a:t>
                </a:r>
                <a:r>
                  <a:rPr lang="en-US" altLang="zh-CN" b="1" dirty="0">
                    <a:latin typeface="微软雅黑" panose="020B0503020204020204" pitchFamily="34" charset="-122"/>
                    <a:ea typeface="微软雅黑" panose="020B0503020204020204" pitchFamily="34" charset="-122"/>
                  </a:rPr>
                  <a:t>drift</a:t>
                </a:r>
                <a:r>
                  <a:rPr lang="zh-CN" altLang="en-US" b="1" dirty="0">
                    <a:latin typeface="微软雅黑" panose="020B0503020204020204" pitchFamily="34" charset="-122"/>
                    <a:ea typeface="微软雅黑" panose="020B0503020204020204" pitchFamily="34" charset="-122"/>
                  </a:rPr>
                  <a:t>）可以设置成</a:t>
                </a:r>
                <a14:m>
                  <m:oMath xmlns:m="http://schemas.openxmlformats.org/officeDocument/2006/math">
                    <m:r>
                      <a:rPr lang="zh-CN" altLang="en-US" b="1" i="1" smtClean="0">
                        <a:latin typeface="Cambria Math" panose="02040503050406030204" pitchFamily="18" charset="0"/>
                        <a:ea typeface="微软雅黑" panose="020B0503020204020204" pitchFamily="34" charset="-122"/>
                      </a:rPr>
                      <m:t>∆</m:t>
                    </m:r>
                    <m:r>
                      <a:rPr lang="en-US" altLang="zh-CN" b="1" i="1" smtClean="0">
                        <a:latin typeface="Cambria Math" panose="02040503050406030204" pitchFamily="18" charset="0"/>
                        <a:ea typeface="微软雅黑" panose="020B0503020204020204" pitchFamily="34" charset="-122"/>
                      </a:rPr>
                      <m:t>𝑳</m:t>
                    </m:r>
                    <m:d>
                      <m:dPr>
                        <m:ctrlPr>
                          <a:rPr lang="en-US" altLang="zh-CN" b="1" i="1" smtClean="0">
                            <a:latin typeface="Cambria Math" panose="02040503050406030204" pitchFamily="18" charset="0"/>
                            <a:ea typeface="微软雅黑" panose="020B0503020204020204" pitchFamily="34" charset="-122"/>
                          </a:rPr>
                        </m:ctrlPr>
                      </m:dPr>
                      <m:e>
                        <m:r>
                          <m:rPr>
                            <m:sty m:val="p"/>
                          </m:rPr>
                          <a:rPr lang="en-US" altLang="zh-CN" b="1" i="1">
                            <a:latin typeface="Cambria Math" panose="02040503050406030204" pitchFamily="18" charset="0"/>
                            <a:ea typeface="微软雅黑" panose="020B0503020204020204" pitchFamily="34" charset="-122"/>
                          </a:rPr>
                          <m:t>t</m:t>
                        </m:r>
                      </m:e>
                    </m:d>
                    <m:r>
                      <a:rPr lang="en-US" altLang="zh-CN" b="1" i="1" smtClean="0">
                        <a:latin typeface="Cambria Math" panose="02040503050406030204" pitchFamily="18" charset="0"/>
                        <a:ea typeface="微软雅黑" panose="020B0503020204020204" pitchFamily="34" charset="-122"/>
                      </a:rPr>
                      <m:t>=</m:t>
                    </m:r>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𝑳</m:t>
                        </m:r>
                      </m:e>
                      <m:sub>
                        <m:r>
                          <a:rPr lang="en-US" altLang="zh-CN" b="1" i="1">
                            <a:latin typeface="Cambria Math" panose="02040503050406030204" pitchFamily="18" charset="0"/>
                            <a:ea typeface="微软雅黑" panose="020B0503020204020204" pitchFamily="34" charset="-122"/>
                          </a:rPr>
                          <m:t>𝒕</m:t>
                        </m:r>
                        <m:r>
                          <a:rPr lang="en-US" altLang="zh-CN" b="1" i="1">
                            <a:latin typeface="Cambria Math" panose="02040503050406030204" pitchFamily="18" charset="0"/>
                            <a:ea typeface="微软雅黑" panose="020B0503020204020204" pitchFamily="34" charset="-122"/>
                          </a:rPr>
                          <m:t>+</m:t>
                        </m:r>
                        <m:r>
                          <a:rPr lang="en-US" altLang="zh-CN" b="1" i="1">
                            <a:latin typeface="Cambria Math" panose="02040503050406030204" pitchFamily="18" charset="0"/>
                            <a:ea typeface="微软雅黑" panose="020B0503020204020204" pitchFamily="34" charset="-122"/>
                          </a:rPr>
                          <m:t>𝟏</m:t>
                        </m:r>
                      </m:sub>
                    </m:sSub>
                    <m:r>
                      <a:rPr lang="en-US" altLang="zh-CN" b="1" i="1">
                        <a:latin typeface="Cambria Math" panose="02040503050406030204" pitchFamily="18" charset="0"/>
                        <a:ea typeface="微软雅黑" panose="020B0503020204020204" pitchFamily="34" charset="-122"/>
                      </a:rPr>
                      <m:t>−</m:t>
                    </m:r>
                    <m:sSub>
                      <m:sSubPr>
                        <m:ctrlPr>
                          <a:rPr lang="en-US" altLang="zh-CN" b="1" i="1">
                            <a:latin typeface="Cambria Math" panose="02040503050406030204" pitchFamily="18" charset="0"/>
                            <a:ea typeface="微软雅黑" panose="020B0503020204020204" pitchFamily="34" charset="-122"/>
                          </a:rPr>
                        </m:ctrlPr>
                      </m:sSubPr>
                      <m:e>
                        <m:r>
                          <a:rPr lang="en-US" altLang="zh-CN" b="1" i="1">
                            <a:latin typeface="Cambria Math" panose="02040503050406030204" pitchFamily="18" charset="0"/>
                            <a:ea typeface="微软雅黑" panose="020B0503020204020204" pitchFamily="34" charset="-122"/>
                          </a:rPr>
                          <m:t>𝑳</m:t>
                        </m:r>
                      </m:e>
                      <m:sub>
                        <m:r>
                          <a:rPr lang="en-US" altLang="zh-CN" b="1" i="1">
                            <a:latin typeface="Cambria Math" panose="02040503050406030204" pitchFamily="18" charset="0"/>
                            <a:ea typeface="微软雅黑" panose="020B0503020204020204" pitchFamily="34" charset="-122"/>
                          </a:rPr>
                          <m:t>𝒕</m:t>
                        </m:r>
                      </m:sub>
                    </m:sSub>
                  </m:oMath>
                </a14:m>
                <a:endParaRPr lang="en-US" altLang="zh-CN" b="1"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7A8811AE-CF4C-431B-BA12-B0CF809E1920}"/>
                  </a:ext>
                </a:extLst>
              </p:cNvPr>
              <p:cNvSpPr txBox="1">
                <a:spLocks noRot="1" noChangeAspect="1" noMove="1" noResize="1" noEditPoints="1" noAdjustHandles="1" noChangeArrowheads="1" noChangeShapeType="1" noTextEdit="1"/>
              </p:cNvSpPr>
              <p:nvPr/>
            </p:nvSpPr>
            <p:spPr>
              <a:xfrm>
                <a:off x="6474758" y="4899123"/>
                <a:ext cx="5513109" cy="1472583"/>
              </a:xfrm>
              <a:prstGeom prst="rect">
                <a:avLst/>
              </a:prstGeom>
              <a:blipFill>
                <a:blip r:embed="rId10"/>
                <a:stretch>
                  <a:fillRect l="-884" r="-1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9548876"/>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问题求解</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D01BBA2A-3E30-4A6C-A1A3-F6BABC21B597}"/>
              </a:ext>
            </a:extLst>
          </p:cNvPr>
          <p:cNvSpPr txBox="1"/>
          <p:nvPr/>
        </p:nvSpPr>
        <p:spPr>
          <a:xfrm>
            <a:off x="760940" y="1355982"/>
            <a:ext cx="4956664" cy="874407"/>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上述问题经过利亚普诺夫优化最终可以转化成如下问题：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636BF23-A8DC-4E86-BFFE-BA269863CB3B}"/>
                  </a:ext>
                </a:extLst>
              </p:cNvPr>
              <p:cNvSpPr txBox="1"/>
              <p:nvPr/>
            </p:nvSpPr>
            <p:spPr>
              <a:xfrm>
                <a:off x="1122891" y="2649983"/>
                <a:ext cx="5370829" cy="414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lim>
                          </m:limLow>
                          <m:r>
                            <a:rPr lang="en-US" altLang="zh-CN" b="0" i="1" smtClean="0">
                              <a:latin typeface="Cambria Math" panose="02040503050406030204" pitchFamily="18" charset="0"/>
                            </a:rPr>
                            <m:t>  </m:t>
                          </m:r>
                        </m:fName>
                        <m:e>
                          <m:r>
                            <a:rPr lang="zh-CN" altLang="en-US" b="0" i="1" smtClean="0">
                              <a:latin typeface="Cambria Math" panose="02040503050406030204" pitchFamily="18" charset="0"/>
                            </a:rPr>
                            <m:t>𝛽</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𝑞</m:t>
                              </m:r>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𝛾</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e>
                      </m:func>
                      <m:r>
                        <a:rPr lang="en-US" altLang="zh-CN" b="0" i="1" smtClean="0">
                          <a:latin typeface="Cambria Math" panose="02040503050406030204" pitchFamily="18" charset="0"/>
                        </a:rPr>
                        <m:t>− </m:t>
                      </m:r>
                      <m:r>
                        <a:rPr lang="zh-CN" altLang="en-US" b="0" i="1" smtClean="0">
                          <a:latin typeface="Cambria Math" panose="02040503050406030204" pitchFamily="18" charset="0"/>
                        </a:rPr>
                        <m:t>𝛼</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e>
                          </m:d>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𝑚𝑎𝑥</m:t>
                                  </m:r>
                                </m:sub>
                              </m:sSub>
                            </m:e>
                          </m:d>
                        </m:e>
                      </m:d>
                    </m:oMath>
                  </m:oMathPara>
                </a14:m>
                <a:endParaRPr lang="zh-CN" altLang="en-US" dirty="0"/>
              </a:p>
            </p:txBody>
          </p:sp>
        </mc:Choice>
        <mc:Fallback xmlns="">
          <p:sp>
            <p:nvSpPr>
              <p:cNvPr id="5" name="文本框 4">
                <a:extLst>
                  <a:ext uri="{FF2B5EF4-FFF2-40B4-BE49-F238E27FC236}">
                    <a16:creationId xmlns:a16="http://schemas.microsoft.com/office/drawing/2014/main" id="{4636BF23-A8DC-4E86-BFFE-BA269863CB3B}"/>
                  </a:ext>
                </a:extLst>
              </p:cNvPr>
              <p:cNvSpPr txBox="1">
                <a:spLocks noRot="1" noChangeAspect="1" noMove="1" noResize="1" noEditPoints="1" noAdjustHandles="1" noChangeArrowheads="1" noChangeShapeType="1" noTextEdit="1"/>
              </p:cNvSpPr>
              <p:nvPr/>
            </p:nvSpPr>
            <p:spPr>
              <a:xfrm>
                <a:off x="1122891" y="2649983"/>
                <a:ext cx="5370829" cy="414601"/>
              </a:xfrm>
              <a:prstGeom prst="rect">
                <a:avLst/>
              </a:prstGeom>
              <a:blipFill>
                <a:blip r:embed="rId6"/>
                <a:stretch>
                  <a:fillRect l="-114"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AEC06334-AF37-465E-BC9D-F53E849FC1B9}"/>
                  </a:ext>
                </a:extLst>
              </p:cNvPr>
              <p:cNvSpPr/>
              <p:nvPr/>
            </p:nvSpPr>
            <p:spPr>
              <a:xfrm>
                <a:off x="2151947" y="3299512"/>
                <a:ext cx="1685846"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𝑠𝑡</m:t>
                    </m:r>
                    <m:r>
                      <a:rPr lang="en-US" altLang="zh-CN" b="0" i="1" smtClean="0">
                        <a:latin typeface="Cambria Math" panose="02040503050406030204" pitchFamily="18" charset="0"/>
                        <a:ea typeface="微软雅黑" panose="020B0503020204020204" pitchFamily="34" charset="-122"/>
                      </a:rPr>
                      <m:t>.   </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22" name="矩形 21">
                <a:extLst>
                  <a:ext uri="{FF2B5EF4-FFF2-40B4-BE49-F238E27FC236}">
                    <a16:creationId xmlns:a16="http://schemas.microsoft.com/office/drawing/2014/main" id="{AEC06334-AF37-465E-BC9D-F53E849FC1B9}"/>
                  </a:ext>
                </a:extLst>
              </p:cNvPr>
              <p:cNvSpPr>
                <a:spLocks noRot="1" noChangeAspect="1" noMove="1" noResize="1" noEditPoints="1" noAdjustHandles="1" noChangeArrowheads="1" noChangeShapeType="1" noTextEdit="1"/>
              </p:cNvSpPr>
              <p:nvPr/>
            </p:nvSpPr>
            <p:spPr>
              <a:xfrm>
                <a:off x="2151947" y="3299512"/>
                <a:ext cx="1685846" cy="369332"/>
              </a:xfrm>
              <a:prstGeom prst="rect">
                <a:avLst/>
              </a:prstGeom>
              <a:blipFill>
                <a:blip r:embed="rId7"/>
                <a:stretch>
                  <a:fillRect b="-13115"/>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E89A0156-3D78-45FB-87DA-449E6CDAA664}"/>
              </a:ext>
            </a:extLst>
          </p:cNvPr>
          <p:cNvSpPr txBox="1"/>
          <p:nvPr/>
        </p:nvSpPr>
        <p:spPr>
          <a:xfrm>
            <a:off x="812236" y="4168704"/>
            <a:ext cx="4956664" cy="458908"/>
          </a:xfrm>
          <a:prstGeom prst="rect">
            <a:avLst/>
          </a:prstGeom>
          <a:noFill/>
        </p:spPr>
        <p:txBody>
          <a:bodyPr wrap="square" rtlCol="0">
            <a:spAutoFit/>
          </a:bodyPr>
          <a:lstStyle/>
          <a:p>
            <a:pPr algn="just">
              <a:lnSpc>
                <a:spcPct val="150000"/>
              </a:lnSpc>
            </a:pPr>
            <a:r>
              <a:rPr lang="zh-CN" altLang="en-US" b="1" dirty="0">
                <a:latin typeface="微软雅黑" panose="020B0503020204020204" pitchFamily="34" charset="-122"/>
                <a:ea typeface="微软雅黑" panose="020B0503020204020204" pitchFamily="34" charset="-122"/>
              </a:rPr>
              <a:t>即最小化李雅普诺夫漂移。</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649A449-AE3B-456C-8FD8-F113FEBBB384}"/>
                  </a:ext>
                </a:extLst>
              </p:cNvPr>
              <p:cNvSpPr/>
              <p:nvPr/>
            </p:nvSpPr>
            <p:spPr>
              <a:xfrm>
                <a:off x="1122891" y="5363566"/>
                <a:ext cx="5620641" cy="487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𝑡</m:t>
                                  </m:r>
                                </m:sub>
                              </m:sSub>
                            </m:lim>
                          </m:limLow>
                          <m:r>
                            <a:rPr lang="en-US" altLang="zh-CN" i="1">
                              <a:latin typeface="Cambria Math" panose="02040503050406030204" pitchFamily="18" charset="0"/>
                            </a:rPr>
                            <m:t>  </m:t>
                          </m:r>
                        </m:fName>
                        <m:e>
                          <m:r>
                            <a:rPr lang="zh-CN" altLang="en-US" i="1">
                              <a:latin typeface="Cambria Math" panose="02040503050406030204" pitchFamily="18" charset="0"/>
                            </a:rPr>
                            <m:t>𝛽</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𝑞𝐴</m:t>
                              </m:r>
                            </m:e>
                            <m:sub>
                              <m:r>
                                <a:rPr lang="en-US" altLang="zh-CN" i="1">
                                  <a:latin typeface="Cambria Math" panose="02040503050406030204" pitchFamily="18" charset="0"/>
                                </a:rPr>
                                <m:t>𝑡</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e>
                      </m:func>
                      <m:r>
                        <a:rPr lang="en-US" altLang="zh-CN" i="1">
                          <a:latin typeface="Cambria Math" panose="02040503050406030204" pitchFamily="18" charset="0"/>
                        </a:rPr>
                        <m:t>−</m:t>
                      </m:r>
                      <m:r>
                        <a:rPr lang="zh-CN" altLang="en-US" i="1">
                          <a:latin typeface="Cambria Math" panose="02040503050406030204" pitchFamily="18" charset="0"/>
                        </a:rPr>
                        <m:t>𝛼</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𝛾</m:t>
                          </m:r>
                          <m:d>
                            <m:dPr>
                              <m:ctrlPr>
                                <a:rPr lang="en-US" altLang="zh-CN" i="1">
                                  <a:latin typeface="Cambria Math" panose="02040503050406030204" pitchFamily="18" charset="0"/>
                                </a:rPr>
                              </m:ctrlPr>
                            </m:dPr>
                            <m:e>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𝑚𝑎𝑥</m:t>
                                  </m:r>
                                </m:sub>
                              </m:sSub>
                            </m:e>
                          </m:d>
                          <m:r>
                            <a:rPr lang="en-US" altLang="zh-CN" b="0" i="1" smtClean="0">
                              <a:latin typeface="Cambria Math" panose="02040503050406030204" pitchFamily="18" charset="0"/>
                            </a:rPr>
                            <m:t> − </m:t>
                          </m:r>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i="1">
                          <a:latin typeface="Cambria Math" panose="02040503050406030204" pitchFamily="18" charset="0"/>
                        </a:rPr>
                        <m:t>𝛼</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zh-CN" altLang="en-US" i="1">
                          <a:latin typeface="Cambria Math" panose="02040503050406030204" pitchFamily="18" charset="0"/>
                        </a:rPr>
                        <m:t>𝛽𝛾</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 −</m:t>
                      </m:r>
                      <m:r>
                        <a:rPr lang="zh-CN" altLang="en-US" i="1">
                          <a:latin typeface="Cambria Math" panose="02040503050406030204" pitchFamily="18" charset="0"/>
                        </a:rPr>
                        <m:t>𝛼𝛾</m:t>
                      </m:r>
                      <m:r>
                        <a:rPr lang="en-US" altLang="zh-CN" b="0" i="1" smtClean="0">
                          <a:latin typeface="Cambria Math" panose="02040503050406030204" pitchFamily="18" charset="0"/>
                        </a:rPr>
                        <m:t>)</m:t>
                      </m:r>
                    </m:oMath>
                  </m:oMathPara>
                </a14:m>
                <a:endParaRPr lang="zh-CN" altLang="en-US" dirty="0"/>
              </a:p>
            </p:txBody>
          </p:sp>
        </mc:Choice>
        <mc:Fallback xmlns="">
          <p:sp>
            <p:nvSpPr>
              <p:cNvPr id="6" name="矩形 5">
                <a:extLst>
                  <a:ext uri="{FF2B5EF4-FFF2-40B4-BE49-F238E27FC236}">
                    <a16:creationId xmlns:a16="http://schemas.microsoft.com/office/drawing/2014/main" id="{D649A449-AE3B-456C-8FD8-F113FEBBB384}"/>
                  </a:ext>
                </a:extLst>
              </p:cNvPr>
              <p:cNvSpPr>
                <a:spLocks noRot="1" noChangeAspect="1" noMove="1" noResize="1" noEditPoints="1" noAdjustHandles="1" noChangeArrowheads="1" noChangeShapeType="1" noTextEdit="1"/>
              </p:cNvSpPr>
              <p:nvPr/>
            </p:nvSpPr>
            <p:spPr>
              <a:xfrm>
                <a:off x="1122891" y="5363566"/>
                <a:ext cx="5620641" cy="48718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0CC2611C-FE42-48DC-8CBD-FCC2A91092B5}"/>
                  </a:ext>
                </a:extLst>
              </p:cNvPr>
              <p:cNvSpPr/>
              <p:nvPr/>
            </p:nvSpPr>
            <p:spPr>
              <a:xfrm>
                <a:off x="2156492" y="6117710"/>
                <a:ext cx="1685846" cy="369332"/>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𝑠𝑡</m:t>
                    </m:r>
                    <m:r>
                      <a:rPr lang="en-US" altLang="zh-CN" b="0" i="1" smtClean="0">
                        <a:latin typeface="Cambria Math" panose="02040503050406030204" pitchFamily="18" charset="0"/>
                        <a:ea typeface="微软雅黑" panose="020B0503020204020204" pitchFamily="34" charset="-122"/>
                      </a:rPr>
                      <m:t>.   </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𝑈</m:t>
                        </m:r>
                      </m:e>
                      <m:sub>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𝑡</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25" name="矩形 24">
                <a:extLst>
                  <a:ext uri="{FF2B5EF4-FFF2-40B4-BE49-F238E27FC236}">
                    <a16:creationId xmlns:a16="http://schemas.microsoft.com/office/drawing/2014/main" id="{0CC2611C-FE42-48DC-8CBD-FCC2A91092B5}"/>
                  </a:ext>
                </a:extLst>
              </p:cNvPr>
              <p:cNvSpPr>
                <a:spLocks noRot="1" noChangeAspect="1" noMove="1" noResize="1" noEditPoints="1" noAdjustHandles="1" noChangeArrowheads="1" noChangeShapeType="1" noTextEdit="1"/>
              </p:cNvSpPr>
              <p:nvPr/>
            </p:nvSpPr>
            <p:spPr>
              <a:xfrm>
                <a:off x="2156492" y="6117710"/>
                <a:ext cx="1685846" cy="369332"/>
              </a:xfrm>
              <a:prstGeom prst="rect">
                <a:avLst/>
              </a:prstGeom>
              <a:blipFill>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5A433D8-F8AF-4491-89D5-48B8D250C172}"/>
                  </a:ext>
                </a:extLst>
              </p:cNvPr>
              <p:cNvSpPr txBox="1"/>
              <p:nvPr/>
            </p:nvSpPr>
            <p:spPr>
              <a:xfrm>
                <a:off x="7636210" y="1793185"/>
                <a:ext cx="2705484"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&gt;</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𝛼</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num>
                                <m:den>
                                  <m:r>
                                    <a:rPr lang="zh-CN" altLang="en-US" i="1">
                                      <a:latin typeface="Cambria Math" panose="02040503050406030204" pitchFamily="18" charset="0"/>
                                    </a:rPr>
                                    <m:t>𝛽𝛾</m:t>
                                  </m:r>
                                </m:den>
                              </m:f>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𝛼</m:t>
                                  </m:r>
                                </m:num>
                                <m:den>
                                  <m:r>
                                    <a:rPr lang="zh-CN" altLang="en-US" i="1">
                                      <a:latin typeface="Cambria Math" panose="02040503050406030204" pitchFamily="18" charset="0"/>
                                    </a:rPr>
                                    <m:t>𝛽</m:t>
                                  </m:r>
                                </m:den>
                              </m:f>
                            </m:e>
                            <m:e>
                              <m:r>
                                <a:rPr lang="en-US" altLang="zh-CN" b="0" i="1" smtClean="0">
                                  <a:latin typeface="Cambria Math" panose="02040503050406030204" pitchFamily="18" charset="0"/>
                                </a:rPr>
                                <m:t>0  </m:t>
                              </m:r>
                              <m:r>
                                <a:rPr lang="en-US" altLang="zh-CN" i="1">
                                  <a:latin typeface="Cambria Math" panose="02040503050406030204" pitchFamily="18" charset="0"/>
                                </a:rPr>
                                <m:t>𝑖𝑓</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𝛼</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num>
                                <m:den>
                                  <m:r>
                                    <a:rPr lang="zh-CN" altLang="en-US" i="1">
                                      <a:latin typeface="Cambria Math" panose="02040503050406030204" pitchFamily="18" charset="0"/>
                                    </a:rPr>
                                    <m:t>𝛽𝛾</m:t>
                                  </m:r>
                                </m:den>
                              </m:f>
                              <m:r>
                                <a:rPr lang="en-US" altLang="zh-CN" i="1">
                                  <a:latin typeface="Cambria Math" panose="02040503050406030204" pitchFamily="18" charset="0"/>
                                </a:rPr>
                                <m:t> −</m:t>
                              </m:r>
                              <m:f>
                                <m:fPr>
                                  <m:ctrlPr>
                                    <a:rPr lang="en-US" altLang="zh-CN" b="0" i="1" smtClean="0">
                                      <a:latin typeface="Cambria Math" panose="02040503050406030204" pitchFamily="18" charset="0"/>
                                    </a:rPr>
                                  </m:ctrlPr>
                                </m:fPr>
                                <m:num>
                                  <m:r>
                                    <a:rPr lang="zh-CN" altLang="en-US" i="1">
                                      <a:latin typeface="Cambria Math" panose="02040503050406030204" pitchFamily="18" charset="0"/>
                                    </a:rPr>
                                    <m:t>𝛼</m:t>
                                  </m:r>
                                </m:num>
                                <m:den>
                                  <m:r>
                                    <a:rPr lang="zh-CN" altLang="en-US" i="1">
                                      <a:latin typeface="Cambria Math" panose="02040503050406030204" pitchFamily="18" charset="0"/>
                                    </a:rPr>
                                    <m:t>𝛽</m:t>
                                  </m:r>
                                </m:den>
                              </m:f>
                            </m:e>
                          </m:eqArr>
                        </m:e>
                      </m:d>
                    </m:oMath>
                  </m:oMathPara>
                </a14:m>
                <a:endParaRPr lang="zh-CN" altLang="en-US" dirty="0"/>
              </a:p>
            </p:txBody>
          </p:sp>
        </mc:Choice>
        <mc:Fallback xmlns="">
          <p:sp>
            <p:nvSpPr>
              <p:cNvPr id="7" name="文本框 6">
                <a:extLst>
                  <a:ext uri="{FF2B5EF4-FFF2-40B4-BE49-F238E27FC236}">
                    <a16:creationId xmlns:a16="http://schemas.microsoft.com/office/drawing/2014/main" id="{65A433D8-F8AF-4491-89D5-48B8D250C172}"/>
                  </a:ext>
                </a:extLst>
              </p:cNvPr>
              <p:cNvSpPr txBox="1">
                <a:spLocks noRot="1" noChangeAspect="1" noMove="1" noResize="1" noEditPoints="1" noAdjustHandles="1" noChangeArrowheads="1" noChangeShapeType="1" noTextEdit="1"/>
              </p:cNvSpPr>
              <p:nvPr/>
            </p:nvSpPr>
            <p:spPr>
              <a:xfrm>
                <a:off x="7636210" y="1793185"/>
                <a:ext cx="2705484" cy="124854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544C7C8-A284-4E7E-B3E8-1354D42F7B6D}"/>
                  </a:ext>
                </a:extLst>
              </p:cNvPr>
              <p:cNvSpPr txBox="1"/>
              <p:nvPr/>
            </p:nvSpPr>
            <p:spPr>
              <a:xfrm>
                <a:off x="8354209" y="3601626"/>
                <a:ext cx="1519710" cy="567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A</m:t>
                          </m:r>
                        </m:e>
                        <m:sup>
                          <m:r>
                            <a:rPr lang="en-US" altLang="zh-CN" b="0" i="1" smtClean="0">
                              <a:latin typeface="Cambria Math" panose="02040503050406030204" pitchFamily="18" charset="0"/>
                            </a:rPr>
                            <m:t>~</m:t>
                          </m:r>
                        </m:sup>
                      </m:sSup>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a:latin typeface="Cambria Math" panose="02040503050406030204" pitchFamily="18" charset="0"/>
                            </a:rPr>
                            <m:t>1−</m:t>
                          </m:r>
                          <m:r>
                            <m:rPr>
                              <m:sty m:val="p"/>
                            </m:rPr>
                            <a:rPr lang="en-US" altLang="zh-CN" b="0" i="0" smtClean="0">
                              <a:latin typeface="Cambria Math" panose="02040503050406030204" pitchFamily="18" charset="0"/>
                            </a:rPr>
                            <m:t>q</m:t>
                          </m:r>
                        </m:num>
                        <m:den>
                          <m:r>
                            <m:rPr>
                              <m:sty m:val="p"/>
                            </m:rPr>
                            <a:rPr lang="en-US" altLang="zh-CN" b="0" i="0" smtClean="0">
                              <a:latin typeface="Cambria Math" panose="02040503050406030204" pitchFamily="18" charset="0"/>
                            </a:rPr>
                            <m:t>q</m:t>
                          </m:r>
                        </m:den>
                      </m:f>
                    </m:oMath>
                  </m:oMathPara>
                </a14:m>
                <a:endParaRPr lang="zh-CN" altLang="en-US" dirty="0"/>
              </a:p>
            </p:txBody>
          </p:sp>
        </mc:Choice>
        <mc:Fallback xmlns="">
          <p:sp>
            <p:nvSpPr>
              <p:cNvPr id="9" name="文本框 8">
                <a:extLst>
                  <a:ext uri="{FF2B5EF4-FFF2-40B4-BE49-F238E27FC236}">
                    <a16:creationId xmlns:a16="http://schemas.microsoft.com/office/drawing/2014/main" id="{F544C7C8-A284-4E7E-B3E8-1354D42F7B6D}"/>
                  </a:ext>
                </a:extLst>
              </p:cNvPr>
              <p:cNvSpPr txBox="1">
                <a:spLocks noRot="1" noChangeAspect="1" noMove="1" noResize="1" noEditPoints="1" noAdjustHandles="1" noChangeArrowheads="1" noChangeShapeType="1" noTextEdit="1"/>
              </p:cNvSpPr>
              <p:nvPr/>
            </p:nvSpPr>
            <p:spPr>
              <a:xfrm>
                <a:off x="8354209" y="3601626"/>
                <a:ext cx="1519710" cy="56707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2307230"/>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448800" y="6356774"/>
            <a:ext cx="2743200" cy="364913"/>
          </a:xfrm>
        </p:spPr>
        <p:txBody>
          <a:bodyPr/>
          <a:lstStyle/>
          <a:p>
            <a:pPr defTabSz="914377"/>
            <a:fld id="{7D9BB5D0-35E4-459D-AEF3-FE4D7C45CC19}" type="slidenum">
              <a:rPr lang="zh-CN" altLang="en-US">
                <a:solidFill>
                  <a:prstClr val="black">
                    <a:tint val="75000"/>
                  </a:prstClr>
                </a:solidFill>
                <a:latin typeface="微软雅黑"/>
                <a:ea typeface="微软雅黑"/>
              </a:rPr>
              <a:pPr defTabSz="914377"/>
              <a:t>19</a:t>
            </a:fld>
            <a:endParaRPr lang="zh-CN" altLang="en-US">
              <a:solidFill>
                <a:prstClr val="black">
                  <a:tint val="75000"/>
                </a:prstClr>
              </a:solidFill>
              <a:latin typeface="微软雅黑"/>
              <a:ea typeface="微软雅黑"/>
            </a:endParaRPr>
          </a:p>
        </p:txBody>
      </p:sp>
      <p:sp>
        <p:nvSpPr>
          <p:cNvPr id="11" name="文本框 10"/>
          <p:cNvSpPr txBox="1"/>
          <p:nvPr/>
        </p:nvSpPr>
        <p:spPr>
          <a:xfrm>
            <a:off x="9448800" y="168487"/>
            <a:ext cx="2511213" cy="461665"/>
          </a:xfrm>
          <a:prstGeom prst="rect">
            <a:avLst/>
          </a:prstGeom>
          <a:noFill/>
        </p:spPr>
        <p:txBody>
          <a:bodyPr wrap="square" rtlCol="0">
            <a:spAutoFit/>
          </a:bodyPr>
          <a:lstStyle/>
          <a:p>
            <a:pPr defTabSz="914377"/>
            <a:r>
              <a:rPr lang="zh-CN" altLang="en-US" sz="2400" dirty="0">
                <a:solidFill>
                  <a:prstClr val="white"/>
                </a:solidFill>
                <a:latin typeface="微软雅黑"/>
                <a:ea typeface="微软雅黑"/>
              </a:rPr>
              <a:t>工作汇报</a:t>
            </a:r>
            <a:r>
              <a:rPr lang="en-US" altLang="zh-CN" sz="2400" dirty="0">
                <a:solidFill>
                  <a:prstClr val="white"/>
                </a:solidFill>
                <a:latin typeface="微软雅黑"/>
                <a:ea typeface="微软雅黑"/>
              </a:rPr>
              <a:t>-</a:t>
            </a:r>
            <a:r>
              <a:rPr lang="zh-CN" altLang="en-US" sz="2400" dirty="0">
                <a:solidFill>
                  <a:prstClr val="white"/>
                </a:solidFill>
                <a:latin typeface="微软雅黑"/>
                <a:ea typeface="微软雅黑"/>
              </a:rPr>
              <a:t>张雨洁</a:t>
            </a:r>
            <a:r>
              <a:rPr lang="zh-CN" altLang="en-US" sz="1867" dirty="0">
                <a:solidFill>
                  <a:prstClr val="white"/>
                </a:solidFill>
                <a:latin typeface="微软雅黑"/>
                <a:ea typeface="微软雅黑"/>
              </a:rPr>
              <a:t> </a:t>
            </a:r>
          </a:p>
        </p:txBody>
      </p:sp>
      <p:sp>
        <p:nvSpPr>
          <p:cNvPr id="4" name="文本框 3"/>
          <p:cNvSpPr txBox="1"/>
          <p:nvPr/>
        </p:nvSpPr>
        <p:spPr>
          <a:xfrm>
            <a:off x="664634" y="1230207"/>
            <a:ext cx="5224780" cy="379656"/>
          </a:xfrm>
          <a:prstGeom prst="rect">
            <a:avLst/>
          </a:prstGeom>
          <a:noFill/>
        </p:spPr>
        <p:txBody>
          <a:bodyPr wrap="square" rtlCol="0">
            <a:spAutoFit/>
          </a:bodyPr>
          <a:lstStyle/>
          <a:p>
            <a:pPr marL="380990" indent="-380990" defTabSz="914377">
              <a:buFont typeface="Wingdings" panose="05000000000000000000" charset="0"/>
              <a:buChar char="Ø"/>
            </a:pPr>
            <a:r>
              <a:rPr lang="en-US" altLang="zh-CN" sz="1867">
                <a:solidFill>
                  <a:prstClr val="black"/>
                </a:solidFill>
                <a:latin typeface="微软雅黑"/>
                <a:ea typeface="微软雅黑"/>
              </a:rPr>
              <a:t>URLLC</a:t>
            </a:r>
            <a:r>
              <a:rPr lang="zh-CN" altLang="en-US" sz="1867">
                <a:solidFill>
                  <a:prstClr val="black"/>
                </a:solidFill>
                <a:latin typeface="微软雅黑"/>
                <a:ea typeface="微软雅黑"/>
              </a:rPr>
              <a:t>资源分配问题</a:t>
            </a:r>
            <a:r>
              <a:rPr lang="en-US" altLang="zh-CN" sz="1867">
                <a:solidFill>
                  <a:prstClr val="black"/>
                </a:solidFill>
                <a:latin typeface="微软雅黑"/>
                <a:ea typeface="微软雅黑"/>
              </a:rPr>
              <a:t>(mini-slot)</a:t>
            </a:r>
          </a:p>
        </p:txBody>
      </p:sp>
      <p:grpSp>
        <p:nvGrpSpPr>
          <p:cNvPr id="19" name="组合 18"/>
          <p:cNvGrpSpPr/>
          <p:nvPr/>
        </p:nvGrpSpPr>
        <p:grpSpPr>
          <a:xfrm>
            <a:off x="1002453" y="2133600"/>
            <a:ext cx="2959947" cy="2367280"/>
            <a:chOff x="1604" y="2364"/>
            <a:chExt cx="5286" cy="3540"/>
          </a:xfrm>
        </p:grpSpPr>
        <p:graphicFrame>
          <p:nvGraphicFramePr>
            <p:cNvPr id="10" name="对象 9">
              <a:hlinkClick r:id="" action="ppaction://ole?verb=0"/>
            </p:cNvPr>
            <p:cNvGraphicFramePr>
              <a:graphicFrameLocks noChangeAspect="1"/>
            </p:cNvGraphicFramePr>
            <p:nvPr/>
          </p:nvGraphicFramePr>
          <p:xfrm>
            <a:off x="1604" y="2364"/>
            <a:ext cx="1880" cy="540"/>
          </p:xfrm>
          <a:graphic>
            <a:graphicData uri="http://schemas.openxmlformats.org/presentationml/2006/ole">
              <mc:AlternateContent xmlns:mc="http://schemas.openxmlformats.org/markup-compatibility/2006">
                <mc:Choice xmlns:v="urn:schemas-microsoft-com:vml" Requires="v">
                  <p:oleObj spid="_x0000_s2118" r:id="rId3" imgW="1193800" imgH="342900" progId="Equation.KSEE3">
                    <p:embed/>
                  </p:oleObj>
                </mc:Choice>
                <mc:Fallback>
                  <p:oleObj r:id="rId3" imgW="1193800" imgH="342900" progId="Equation.KSEE3">
                    <p:embed/>
                    <p:pic>
                      <p:nvPicPr>
                        <p:cNvPr id="10" name="对象 9">
                          <a:hlinkClick r:id="" action="ppaction://ole?verb=0"/>
                        </p:cNvPr>
                        <p:cNvPicPr/>
                        <p:nvPr/>
                      </p:nvPicPr>
                      <p:blipFill>
                        <a:blip r:embed="rId4"/>
                        <a:stretch>
                          <a:fillRect/>
                        </a:stretch>
                      </p:blipFill>
                      <p:spPr>
                        <a:xfrm>
                          <a:off x="1604" y="2364"/>
                          <a:ext cx="1880" cy="540"/>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1604" y="3221"/>
            <a:ext cx="360" cy="260"/>
          </p:xfrm>
          <a:graphic>
            <a:graphicData uri="http://schemas.openxmlformats.org/presentationml/2006/ole">
              <mc:AlternateContent xmlns:mc="http://schemas.openxmlformats.org/markup-compatibility/2006">
                <mc:Choice xmlns:v="urn:schemas-microsoft-com:vml" Requires="v">
                  <p:oleObj spid="_x0000_s2119" r:id="rId5" imgW="228600" imgH="165100" progId="Equation.KSEE3">
                    <p:embed/>
                  </p:oleObj>
                </mc:Choice>
                <mc:Fallback>
                  <p:oleObj r:id="rId5" imgW="228600" imgH="165100" progId="Equation.KSEE3">
                    <p:embed/>
                    <p:pic>
                      <p:nvPicPr>
                        <p:cNvPr id="12" name="对象 11">
                          <a:hlinkClick r:id="" action="ppaction://ole?verb=0"/>
                        </p:cNvPr>
                        <p:cNvPicPr/>
                        <p:nvPr/>
                      </p:nvPicPr>
                      <p:blipFill>
                        <a:blip r:embed="rId6"/>
                        <a:stretch>
                          <a:fillRect/>
                        </a:stretch>
                      </p:blipFill>
                      <p:spPr>
                        <a:xfrm>
                          <a:off x="1604" y="3221"/>
                          <a:ext cx="360" cy="26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2110" y="3011"/>
            <a:ext cx="1780" cy="680"/>
          </p:xfrm>
          <a:graphic>
            <a:graphicData uri="http://schemas.openxmlformats.org/presentationml/2006/ole">
              <mc:AlternateContent xmlns:mc="http://schemas.openxmlformats.org/markup-compatibility/2006">
                <mc:Choice xmlns:v="urn:schemas-microsoft-com:vml" Requires="v">
                  <p:oleObj spid="_x0000_s2120" r:id="rId7" imgW="1130300" imgH="431800" progId="Equation.KSEE3">
                    <p:embed/>
                  </p:oleObj>
                </mc:Choice>
                <mc:Fallback>
                  <p:oleObj r:id="rId7" imgW="1130300" imgH="431800" progId="Equation.KSEE3">
                    <p:embed/>
                    <p:pic>
                      <p:nvPicPr>
                        <p:cNvPr id="13" name="对象 12">
                          <a:hlinkClick r:id="" action="ppaction://ole?verb=0"/>
                        </p:cNvPr>
                        <p:cNvPicPr/>
                        <p:nvPr/>
                      </p:nvPicPr>
                      <p:blipFill>
                        <a:blip r:embed="rId8"/>
                        <a:stretch>
                          <a:fillRect/>
                        </a:stretch>
                      </p:blipFill>
                      <p:spPr>
                        <a:xfrm>
                          <a:off x="2110" y="3011"/>
                          <a:ext cx="1780" cy="680"/>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2110" y="3759"/>
            <a:ext cx="4780" cy="400"/>
          </p:xfrm>
          <a:graphic>
            <a:graphicData uri="http://schemas.openxmlformats.org/presentationml/2006/ole">
              <mc:AlternateContent xmlns:mc="http://schemas.openxmlformats.org/markup-compatibility/2006">
                <mc:Choice xmlns:v="urn:schemas-microsoft-com:vml" Requires="v">
                  <p:oleObj spid="_x0000_s2121" r:id="rId9" imgW="3035300" imgH="254000" progId="Equation.KSEE3">
                    <p:embed/>
                  </p:oleObj>
                </mc:Choice>
                <mc:Fallback>
                  <p:oleObj r:id="rId9" imgW="3035300" imgH="254000" progId="Equation.KSEE3">
                    <p:embed/>
                    <p:pic>
                      <p:nvPicPr>
                        <p:cNvPr id="14" name="对象 13">
                          <a:hlinkClick r:id="" action="ppaction://ole?verb=0"/>
                        </p:cNvPr>
                        <p:cNvPicPr/>
                        <p:nvPr/>
                      </p:nvPicPr>
                      <p:blipFill>
                        <a:blip r:embed="rId10"/>
                        <a:stretch>
                          <a:fillRect/>
                        </a:stretch>
                      </p:blipFill>
                      <p:spPr>
                        <a:xfrm>
                          <a:off x="2110" y="3759"/>
                          <a:ext cx="4780" cy="400"/>
                        </a:xfrm>
                        <a:prstGeom prst="rect">
                          <a:avLst/>
                        </a:prstGeom>
                      </p:spPr>
                    </p:pic>
                  </p:oleObj>
                </mc:Fallback>
              </mc:AlternateContent>
            </a:graphicData>
          </a:graphic>
        </p:graphicFrame>
        <p:graphicFrame>
          <p:nvGraphicFramePr>
            <p:cNvPr id="16" name="对象 15">
              <a:hlinkClick r:id="" action="ppaction://ole?verb=0"/>
            </p:cNvPr>
            <p:cNvGraphicFramePr>
              <a:graphicFrameLocks noChangeAspect="1"/>
            </p:cNvGraphicFramePr>
            <p:nvPr/>
          </p:nvGraphicFramePr>
          <p:xfrm>
            <a:off x="2110" y="4328"/>
            <a:ext cx="2200" cy="540"/>
          </p:xfrm>
          <a:graphic>
            <a:graphicData uri="http://schemas.openxmlformats.org/presentationml/2006/ole">
              <mc:AlternateContent xmlns:mc="http://schemas.openxmlformats.org/markup-compatibility/2006">
                <mc:Choice xmlns:v="urn:schemas-microsoft-com:vml" Requires="v">
                  <p:oleObj spid="_x0000_s2122" r:id="rId11" imgW="1397000" imgH="342900" progId="Equation.KSEE3">
                    <p:embed/>
                  </p:oleObj>
                </mc:Choice>
                <mc:Fallback>
                  <p:oleObj r:id="rId11" imgW="1397000" imgH="342900" progId="Equation.KSEE3">
                    <p:embed/>
                    <p:pic>
                      <p:nvPicPr>
                        <p:cNvPr id="16" name="对象 15">
                          <a:hlinkClick r:id="" action="ppaction://ole?verb=0"/>
                        </p:cNvPr>
                        <p:cNvPicPr/>
                        <p:nvPr/>
                      </p:nvPicPr>
                      <p:blipFill>
                        <a:blip r:embed="rId12"/>
                        <a:stretch>
                          <a:fillRect/>
                        </a:stretch>
                      </p:blipFill>
                      <p:spPr>
                        <a:xfrm>
                          <a:off x="2110" y="4328"/>
                          <a:ext cx="2200" cy="540"/>
                        </a:xfrm>
                        <a:prstGeom prst="rect">
                          <a:avLst/>
                        </a:prstGeom>
                      </p:spPr>
                    </p:pic>
                  </p:oleObj>
                </mc:Fallback>
              </mc:AlternateContent>
            </a:graphicData>
          </a:graphic>
        </p:graphicFrame>
        <p:graphicFrame>
          <p:nvGraphicFramePr>
            <p:cNvPr id="17" name="对象 16">
              <a:hlinkClick r:id="" action="ppaction://ole?verb=0"/>
            </p:cNvPr>
            <p:cNvGraphicFramePr>
              <a:graphicFrameLocks noChangeAspect="1"/>
            </p:cNvGraphicFramePr>
            <p:nvPr/>
          </p:nvGraphicFramePr>
          <p:xfrm>
            <a:off x="2110" y="5014"/>
            <a:ext cx="3720" cy="360"/>
          </p:xfrm>
          <a:graphic>
            <a:graphicData uri="http://schemas.openxmlformats.org/presentationml/2006/ole">
              <mc:AlternateContent xmlns:mc="http://schemas.openxmlformats.org/markup-compatibility/2006">
                <mc:Choice xmlns:v="urn:schemas-microsoft-com:vml" Requires="v">
                  <p:oleObj spid="_x0000_s2123" r:id="rId13" imgW="2362200" imgH="228600" progId="Equation.KSEE3">
                    <p:embed/>
                  </p:oleObj>
                </mc:Choice>
                <mc:Fallback>
                  <p:oleObj r:id="rId13" imgW="2362200" imgH="228600" progId="Equation.KSEE3">
                    <p:embed/>
                    <p:pic>
                      <p:nvPicPr>
                        <p:cNvPr id="17" name="对象 16">
                          <a:hlinkClick r:id="" action="ppaction://ole?verb=0"/>
                        </p:cNvPr>
                        <p:cNvPicPr/>
                        <p:nvPr/>
                      </p:nvPicPr>
                      <p:blipFill>
                        <a:blip r:embed="rId14"/>
                        <a:stretch>
                          <a:fillRect/>
                        </a:stretch>
                      </p:blipFill>
                      <p:spPr>
                        <a:xfrm>
                          <a:off x="2110" y="5014"/>
                          <a:ext cx="3720" cy="360"/>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2110" y="5504"/>
            <a:ext cx="3760" cy="400"/>
          </p:xfrm>
          <a:graphic>
            <a:graphicData uri="http://schemas.openxmlformats.org/presentationml/2006/ole">
              <mc:AlternateContent xmlns:mc="http://schemas.openxmlformats.org/markup-compatibility/2006">
                <mc:Choice xmlns:v="urn:schemas-microsoft-com:vml" Requires="v">
                  <p:oleObj spid="_x0000_s2124" r:id="rId15" imgW="2387600" imgH="254000" progId="Equation.KSEE3">
                    <p:embed/>
                  </p:oleObj>
                </mc:Choice>
                <mc:Fallback>
                  <p:oleObj r:id="rId15" imgW="2387600" imgH="254000" progId="Equation.KSEE3">
                    <p:embed/>
                    <p:pic>
                      <p:nvPicPr>
                        <p:cNvPr id="18" name="对象 17">
                          <a:hlinkClick r:id="" action="ppaction://ole?verb=0"/>
                        </p:cNvPr>
                        <p:cNvPicPr/>
                        <p:nvPr/>
                      </p:nvPicPr>
                      <p:blipFill>
                        <a:blip r:embed="rId16"/>
                        <a:stretch>
                          <a:fillRect/>
                        </a:stretch>
                      </p:blipFill>
                      <p:spPr>
                        <a:xfrm>
                          <a:off x="2110" y="5504"/>
                          <a:ext cx="3760" cy="400"/>
                        </a:xfrm>
                        <a:prstGeom prst="rect">
                          <a:avLst/>
                        </a:prstGeom>
                      </p:spPr>
                    </p:pic>
                  </p:oleObj>
                </mc:Fallback>
              </mc:AlternateContent>
            </a:graphicData>
          </a:graphic>
        </p:graphicFrame>
      </p:grpSp>
      <p:sp>
        <p:nvSpPr>
          <p:cNvPr id="20" name="文本框 19"/>
          <p:cNvSpPr txBox="1"/>
          <p:nvPr/>
        </p:nvSpPr>
        <p:spPr>
          <a:xfrm>
            <a:off x="876300" y="1667087"/>
            <a:ext cx="1463040" cy="379656"/>
          </a:xfrm>
          <a:prstGeom prst="rect">
            <a:avLst/>
          </a:prstGeom>
          <a:noFill/>
        </p:spPr>
        <p:txBody>
          <a:bodyPr wrap="square" rtlCol="0">
            <a:spAutoFit/>
          </a:bodyPr>
          <a:lstStyle/>
          <a:p>
            <a:pPr defTabSz="914377"/>
            <a:r>
              <a:rPr lang="zh-CN" altLang="en-US" sz="1867">
                <a:solidFill>
                  <a:prstClr val="black"/>
                </a:solidFill>
                <a:latin typeface="微软雅黑"/>
                <a:ea typeface="微软雅黑"/>
              </a:rPr>
              <a:t>原问题：</a:t>
            </a:r>
          </a:p>
        </p:txBody>
      </p:sp>
      <p:sp>
        <p:nvSpPr>
          <p:cNvPr id="21" name="右箭头 20"/>
          <p:cNvSpPr/>
          <p:nvPr/>
        </p:nvSpPr>
        <p:spPr>
          <a:xfrm>
            <a:off x="4329853" y="3384973"/>
            <a:ext cx="75184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graphicFrame>
        <p:nvGraphicFramePr>
          <p:cNvPr id="26" name="对象 25">
            <a:hlinkClick r:id="" action="ppaction://ole?verb=0"/>
          </p:cNvPr>
          <p:cNvGraphicFramePr>
            <a:graphicFrameLocks noChangeAspect="1"/>
          </p:cNvGraphicFramePr>
          <p:nvPr/>
        </p:nvGraphicFramePr>
        <p:xfrm>
          <a:off x="8023861" y="2278380"/>
          <a:ext cx="3268980" cy="287867"/>
        </p:xfrm>
        <a:graphic>
          <a:graphicData uri="http://schemas.openxmlformats.org/presentationml/2006/ole">
            <mc:AlternateContent xmlns:mc="http://schemas.openxmlformats.org/markup-compatibility/2006">
              <mc:Choice xmlns:v="urn:schemas-microsoft-com:vml" Requires="v">
                <p:oleObj spid="_x0000_s2125" r:id="rId17" imgW="2882900" imgH="254000" progId="Equation.KSEE3">
                  <p:embed/>
                </p:oleObj>
              </mc:Choice>
              <mc:Fallback>
                <p:oleObj r:id="rId17" imgW="2882900" imgH="254000" progId="Equation.KSEE3">
                  <p:embed/>
                  <p:pic>
                    <p:nvPicPr>
                      <p:cNvPr id="26" name="对象 25">
                        <a:hlinkClick r:id="" action="ppaction://ole?verb=0"/>
                      </p:cNvPr>
                      <p:cNvPicPr/>
                      <p:nvPr/>
                    </p:nvPicPr>
                    <p:blipFill>
                      <a:blip r:embed="rId18"/>
                      <a:stretch>
                        <a:fillRect/>
                      </a:stretch>
                    </p:blipFill>
                    <p:spPr>
                      <a:xfrm>
                        <a:off x="8023861" y="2278380"/>
                        <a:ext cx="3268980" cy="287867"/>
                      </a:xfrm>
                      <a:prstGeom prst="rect">
                        <a:avLst/>
                      </a:prstGeom>
                    </p:spPr>
                  </p:pic>
                </p:oleObj>
              </mc:Fallback>
            </mc:AlternateContent>
          </a:graphicData>
        </a:graphic>
      </p:graphicFrame>
      <p:graphicFrame>
        <p:nvGraphicFramePr>
          <p:cNvPr id="29" name="对象 28">
            <a:hlinkClick r:id="" action="ppaction://ole?verb=0"/>
          </p:cNvPr>
          <p:cNvGraphicFramePr>
            <a:graphicFrameLocks noChangeAspect="1"/>
          </p:cNvGraphicFramePr>
          <p:nvPr/>
        </p:nvGraphicFramePr>
        <p:xfrm>
          <a:off x="8090748" y="2775374"/>
          <a:ext cx="2803313" cy="276013"/>
        </p:xfrm>
        <a:graphic>
          <a:graphicData uri="http://schemas.openxmlformats.org/presentationml/2006/ole">
            <mc:AlternateContent xmlns:mc="http://schemas.openxmlformats.org/markup-compatibility/2006">
              <mc:Choice xmlns:v="urn:schemas-microsoft-com:vml" Requires="v">
                <p:oleObj spid="_x0000_s2126" r:id="rId19" imgW="2451100" imgH="241300" progId="Equation.KSEE3">
                  <p:embed/>
                </p:oleObj>
              </mc:Choice>
              <mc:Fallback>
                <p:oleObj r:id="rId19" imgW="2451100" imgH="241300" progId="Equation.KSEE3">
                  <p:embed/>
                  <p:pic>
                    <p:nvPicPr>
                      <p:cNvPr id="29" name="对象 28">
                        <a:hlinkClick r:id="" action="ppaction://ole?verb=0"/>
                      </p:cNvPr>
                      <p:cNvPicPr/>
                      <p:nvPr/>
                    </p:nvPicPr>
                    <p:blipFill>
                      <a:blip r:embed="rId20"/>
                      <a:stretch>
                        <a:fillRect/>
                      </a:stretch>
                    </p:blipFill>
                    <p:spPr>
                      <a:xfrm>
                        <a:off x="8090748" y="2775374"/>
                        <a:ext cx="2803313" cy="276013"/>
                      </a:xfrm>
                      <a:prstGeom prst="rect">
                        <a:avLst/>
                      </a:prstGeom>
                    </p:spPr>
                  </p:pic>
                </p:oleObj>
              </mc:Fallback>
            </mc:AlternateContent>
          </a:graphicData>
        </a:graphic>
      </p:graphicFrame>
      <p:grpSp>
        <p:nvGrpSpPr>
          <p:cNvPr id="5" name="组合 4"/>
          <p:cNvGrpSpPr/>
          <p:nvPr/>
        </p:nvGrpSpPr>
        <p:grpSpPr>
          <a:xfrm>
            <a:off x="5214621" y="2336800"/>
            <a:ext cx="2876127" cy="2064099"/>
            <a:chOff x="6796" y="2684"/>
            <a:chExt cx="3655" cy="2675"/>
          </a:xfrm>
        </p:grpSpPr>
        <p:graphicFrame>
          <p:nvGraphicFramePr>
            <p:cNvPr id="23" name="对象 22">
              <a:hlinkClick r:id="" action="ppaction://ole?verb=0"/>
            </p:cNvPr>
            <p:cNvGraphicFramePr>
              <a:graphicFrameLocks noChangeAspect="1"/>
            </p:cNvGraphicFramePr>
            <p:nvPr/>
          </p:nvGraphicFramePr>
          <p:xfrm>
            <a:off x="6796" y="2684"/>
            <a:ext cx="1901" cy="466"/>
          </p:xfrm>
          <a:graphic>
            <a:graphicData uri="http://schemas.openxmlformats.org/presentationml/2006/ole">
              <mc:AlternateContent xmlns:mc="http://schemas.openxmlformats.org/markup-compatibility/2006">
                <mc:Choice xmlns:v="urn:schemas-microsoft-com:vml" Requires="v">
                  <p:oleObj spid="_x0000_s2127" r:id="rId21" imgW="1676400" imgH="342900" progId="Equation.KSEE3">
                    <p:embed/>
                  </p:oleObj>
                </mc:Choice>
                <mc:Fallback>
                  <p:oleObj r:id="rId21" imgW="1676400" imgH="342900" progId="Equation.KSEE3">
                    <p:embed/>
                    <p:pic>
                      <p:nvPicPr>
                        <p:cNvPr id="23" name="对象 22">
                          <a:hlinkClick r:id="" action="ppaction://ole?verb=0"/>
                        </p:cNvPr>
                        <p:cNvPicPr/>
                        <p:nvPr/>
                      </p:nvPicPr>
                      <p:blipFill>
                        <a:blip r:embed="rId22"/>
                        <a:stretch>
                          <a:fillRect/>
                        </a:stretch>
                      </p:blipFill>
                      <p:spPr>
                        <a:xfrm>
                          <a:off x="6796" y="2684"/>
                          <a:ext cx="1901" cy="466"/>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6813" y="3423"/>
            <a:ext cx="259" cy="224"/>
          </p:xfrm>
          <a:graphic>
            <a:graphicData uri="http://schemas.openxmlformats.org/presentationml/2006/ole">
              <mc:AlternateContent xmlns:mc="http://schemas.openxmlformats.org/markup-compatibility/2006">
                <mc:Choice xmlns:v="urn:schemas-microsoft-com:vml" Requires="v">
                  <p:oleObj spid="_x0000_s2128" r:id="rId23" imgW="228600" imgH="165100" progId="Equation.KSEE3">
                    <p:embed/>
                  </p:oleObj>
                </mc:Choice>
                <mc:Fallback>
                  <p:oleObj r:id="rId23" imgW="228600" imgH="165100" progId="Equation.KSEE3">
                    <p:embed/>
                    <p:pic>
                      <p:nvPicPr>
                        <p:cNvPr id="24" name="对象 23">
                          <a:hlinkClick r:id="" action="ppaction://ole?verb=0"/>
                        </p:cNvPr>
                        <p:cNvPicPr/>
                        <p:nvPr/>
                      </p:nvPicPr>
                      <p:blipFill>
                        <a:blip r:embed="rId24"/>
                        <a:stretch>
                          <a:fillRect/>
                        </a:stretch>
                      </p:blipFill>
                      <p:spPr>
                        <a:xfrm>
                          <a:off x="6813" y="3423"/>
                          <a:ext cx="259" cy="224"/>
                        </a:xfrm>
                        <a:prstGeom prst="rect">
                          <a:avLst/>
                        </a:prstGeom>
                      </p:spPr>
                    </p:pic>
                  </p:oleObj>
                </mc:Fallback>
              </mc:AlternateContent>
            </a:graphicData>
          </a:graphic>
        </p:graphicFrame>
        <p:graphicFrame>
          <p:nvGraphicFramePr>
            <p:cNvPr id="25" name="对象 24">
              <a:hlinkClick r:id="" action="ppaction://ole?verb=0"/>
            </p:cNvPr>
            <p:cNvGraphicFramePr>
              <a:graphicFrameLocks noChangeAspect="1"/>
            </p:cNvGraphicFramePr>
            <p:nvPr/>
          </p:nvGraphicFramePr>
          <p:xfrm>
            <a:off x="7142" y="3303"/>
            <a:ext cx="1700" cy="462"/>
          </p:xfrm>
          <a:graphic>
            <a:graphicData uri="http://schemas.openxmlformats.org/presentationml/2006/ole">
              <mc:AlternateContent xmlns:mc="http://schemas.openxmlformats.org/markup-compatibility/2006">
                <mc:Choice xmlns:v="urn:schemas-microsoft-com:vml" Requires="v">
                  <p:oleObj spid="_x0000_s2129" r:id="rId25" imgW="1498600" imgH="342900" progId="Equation.KSEE3">
                    <p:embed/>
                  </p:oleObj>
                </mc:Choice>
                <mc:Fallback>
                  <p:oleObj r:id="rId25" imgW="1498600" imgH="342900" progId="Equation.KSEE3">
                    <p:embed/>
                    <p:pic>
                      <p:nvPicPr>
                        <p:cNvPr id="25" name="对象 24">
                          <a:hlinkClick r:id="" action="ppaction://ole?verb=0"/>
                        </p:cNvPr>
                        <p:cNvPicPr/>
                        <p:nvPr/>
                      </p:nvPicPr>
                      <p:blipFill>
                        <a:blip r:embed="rId26"/>
                        <a:stretch>
                          <a:fillRect/>
                        </a:stretch>
                      </p:blipFill>
                      <p:spPr>
                        <a:xfrm>
                          <a:off x="7142" y="3303"/>
                          <a:ext cx="1700" cy="462"/>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7163" y="3920"/>
            <a:ext cx="1585" cy="463"/>
          </p:xfrm>
          <a:graphic>
            <a:graphicData uri="http://schemas.openxmlformats.org/presentationml/2006/ole">
              <mc:AlternateContent xmlns:mc="http://schemas.openxmlformats.org/markup-compatibility/2006">
                <mc:Choice xmlns:v="urn:schemas-microsoft-com:vml" Requires="v">
                  <p:oleObj spid="_x0000_s2130" r:id="rId27" imgW="1397000" imgH="342900" progId="Equation.KSEE3">
                    <p:embed/>
                  </p:oleObj>
                </mc:Choice>
                <mc:Fallback>
                  <p:oleObj r:id="rId27" imgW="1397000" imgH="342900" progId="Equation.KSEE3">
                    <p:embed/>
                    <p:pic>
                      <p:nvPicPr>
                        <p:cNvPr id="27" name="对象 26">
                          <a:hlinkClick r:id="" action="ppaction://ole?verb=0"/>
                        </p:cNvPr>
                        <p:cNvPicPr/>
                        <p:nvPr/>
                      </p:nvPicPr>
                      <p:blipFill>
                        <a:blip r:embed="rId28"/>
                        <a:stretch>
                          <a:fillRect/>
                        </a:stretch>
                      </p:blipFill>
                      <p:spPr>
                        <a:xfrm>
                          <a:off x="7163" y="3920"/>
                          <a:ext cx="1585" cy="463"/>
                        </a:xfrm>
                        <a:prstGeom prst="rect">
                          <a:avLst/>
                        </a:prstGeom>
                      </p:spPr>
                    </p:pic>
                  </p:oleObj>
                </mc:Fallback>
              </mc:AlternateContent>
            </a:graphicData>
          </a:graphic>
        </p:graphicFrame>
        <p:graphicFrame>
          <p:nvGraphicFramePr>
            <p:cNvPr id="28" name="对象 27">
              <a:hlinkClick r:id="" action="ppaction://ole?verb=0"/>
            </p:cNvPr>
            <p:cNvGraphicFramePr>
              <a:graphicFrameLocks noChangeAspect="1"/>
            </p:cNvGraphicFramePr>
            <p:nvPr/>
          </p:nvGraphicFramePr>
          <p:xfrm>
            <a:off x="7149" y="4480"/>
            <a:ext cx="735" cy="466"/>
          </p:xfrm>
          <a:graphic>
            <a:graphicData uri="http://schemas.openxmlformats.org/presentationml/2006/ole">
              <mc:AlternateContent xmlns:mc="http://schemas.openxmlformats.org/markup-compatibility/2006">
                <mc:Choice xmlns:v="urn:schemas-microsoft-com:vml" Requires="v">
                  <p:oleObj spid="_x0000_s2131" r:id="rId29" imgW="647700" imgH="342900" progId="Equation.KSEE3">
                    <p:embed/>
                  </p:oleObj>
                </mc:Choice>
                <mc:Fallback>
                  <p:oleObj r:id="rId29" imgW="647700" imgH="342900" progId="Equation.KSEE3">
                    <p:embed/>
                    <p:pic>
                      <p:nvPicPr>
                        <p:cNvPr id="28" name="对象 27">
                          <a:hlinkClick r:id="" action="ppaction://ole?verb=0"/>
                        </p:cNvPr>
                        <p:cNvPicPr/>
                        <p:nvPr/>
                      </p:nvPicPr>
                      <p:blipFill>
                        <a:blip r:embed="rId30"/>
                        <a:stretch>
                          <a:fillRect/>
                        </a:stretch>
                      </p:blipFill>
                      <p:spPr>
                        <a:xfrm>
                          <a:off x="7149" y="4480"/>
                          <a:ext cx="735" cy="466"/>
                        </a:xfrm>
                        <a:prstGeom prst="rect">
                          <a:avLst/>
                        </a:prstGeom>
                      </p:spPr>
                    </p:pic>
                  </p:oleObj>
                </mc:Fallback>
              </mc:AlternateContent>
            </a:graphicData>
          </a:graphic>
        </p:graphicFrame>
        <p:graphicFrame>
          <p:nvGraphicFramePr>
            <p:cNvPr id="33" name="对象 32">
              <a:hlinkClick r:id="" action="ppaction://ole?verb=0"/>
            </p:cNvPr>
            <p:cNvGraphicFramePr>
              <a:graphicFrameLocks noChangeAspect="1"/>
            </p:cNvGraphicFramePr>
            <p:nvPr/>
          </p:nvGraphicFramePr>
          <p:xfrm>
            <a:off x="7149" y="5040"/>
            <a:ext cx="3302" cy="319"/>
          </p:xfrm>
          <a:graphic>
            <a:graphicData uri="http://schemas.openxmlformats.org/presentationml/2006/ole">
              <mc:AlternateContent xmlns:mc="http://schemas.openxmlformats.org/markup-compatibility/2006">
                <mc:Choice xmlns:v="urn:schemas-microsoft-com:vml" Requires="v">
                  <p:oleObj spid="_x0000_s2132" r:id="rId31" imgW="2362200" imgH="228600" progId="Equation.KSEE3">
                    <p:embed/>
                  </p:oleObj>
                </mc:Choice>
                <mc:Fallback>
                  <p:oleObj r:id="rId31" imgW="2362200" imgH="228600" progId="Equation.KSEE3">
                    <p:embed/>
                    <p:pic>
                      <p:nvPicPr>
                        <p:cNvPr id="33" name="对象 32">
                          <a:hlinkClick r:id="" action="ppaction://ole?verb=0"/>
                        </p:cNvPr>
                        <p:cNvPicPr/>
                        <p:nvPr/>
                      </p:nvPicPr>
                      <p:blipFill>
                        <a:blip r:embed="rId14"/>
                        <a:stretch>
                          <a:fillRect/>
                        </a:stretch>
                      </p:blipFill>
                      <p:spPr>
                        <a:xfrm>
                          <a:off x="7149" y="5040"/>
                          <a:ext cx="3302" cy="319"/>
                        </a:xfrm>
                        <a:prstGeom prst="rect">
                          <a:avLst/>
                        </a:prstGeom>
                      </p:spPr>
                    </p:pic>
                  </p:oleObj>
                </mc:Fallback>
              </mc:AlternateContent>
            </a:graphicData>
          </a:graphic>
        </p:graphicFrame>
      </p:grpSp>
      <p:grpSp>
        <p:nvGrpSpPr>
          <p:cNvPr id="6" name="组合 5"/>
          <p:cNvGrpSpPr/>
          <p:nvPr/>
        </p:nvGrpSpPr>
        <p:grpSpPr>
          <a:xfrm>
            <a:off x="10014373" y="3808307"/>
            <a:ext cx="1380067" cy="963507"/>
            <a:chOff x="11410" y="3666"/>
            <a:chExt cx="2436" cy="1652"/>
          </a:xfrm>
        </p:grpSpPr>
        <p:sp>
          <p:nvSpPr>
            <p:cNvPr id="32" name="矩形 31"/>
            <p:cNvSpPr/>
            <p:nvPr/>
          </p:nvSpPr>
          <p:spPr>
            <a:xfrm>
              <a:off x="11410" y="3666"/>
              <a:ext cx="2436" cy="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zh-CN" altLang="en-US" sz="1067">
                  <a:solidFill>
                    <a:prstClr val="white"/>
                  </a:solidFill>
                  <a:latin typeface="微软雅黑"/>
                  <a:ea typeface="微软雅黑"/>
                </a:rPr>
                <a:t>不平衡运输问题</a:t>
              </a:r>
            </a:p>
          </p:txBody>
        </p:sp>
        <p:sp>
          <p:nvSpPr>
            <p:cNvPr id="34" name="矩形 33"/>
            <p:cNvSpPr/>
            <p:nvPr/>
          </p:nvSpPr>
          <p:spPr>
            <a:xfrm>
              <a:off x="11410" y="4826"/>
              <a:ext cx="2436" cy="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zh-CN" altLang="en-US" sz="1067">
                  <a:solidFill>
                    <a:prstClr val="white"/>
                  </a:solidFill>
                  <a:latin typeface="微软雅黑"/>
                  <a:ea typeface="微软雅黑"/>
                </a:rPr>
                <a:t>平衡运输问题</a:t>
              </a:r>
            </a:p>
          </p:txBody>
        </p:sp>
        <p:sp>
          <p:nvSpPr>
            <p:cNvPr id="35" name="下箭头 34"/>
            <p:cNvSpPr/>
            <p:nvPr/>
          </p:nvSpPr>
          <p:spPr>
            <a:xfrm>
              <a:off x="12534" y="4158"/>
              <a:ext cx="132" cy="6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grpSp>
      <p:sp>
        <p:nvSpPr>
          <p:cNvPr id="7" name="文本框 6"/>
          <p:cNvSpPr txBox="1"/>
          <p:nvPr/>
        </p:nvSpPr>
        <p:spPr>
          <a:xfrm>
            <a:off x="876300" y="5036821"/>
            <a:ext cx="9650307" cy="338554"/>
          </a:xfrm>
          <a:prstGeom prst="rect">
            <a:avLst/>
          </a:prstGeom>
          <a:noFill/>
        </p:spPr>
        <p:txBody>
          <a:bodyPr wrap="square" rtlCol="0">
            <a:spAutoFit/>
          </a:bodyPr>
          <a:lstStyle/>
          <a:p>
            <a:pPr marL="228594" indent="-228594" defTabSz="914377">
              <a:buFont typeface="Arial" panose="020B0604020202020204" pitchFamily="34" charset="0"/>
              <a:buChar char="•"/>
            </a:pPr>
            <a:r>
              <a:rPr lang="zh-CN" altLang="en-US" sz="1600">
                <a:solidFill>
                  <a:prstClr val="black"/>
                </a:solidFill>
                <a:latin typeface="微软雅黑"/>
                <a:ea typeface="微软雅黑"/>
              </a:rPr>
              <a:t>将原问题进行转化，变成一个不平衡传输问题，再将不平衡传输问题转变为平衡传输问题进行求最优解</a:t>
            </a:r>
          </a:p>
        </p:txBody>
      </p:sp>
      <p:graphicFrame>
        <p:nvGraphicFramePr>
          <p:cNvPr id="15" name="对象 14">
            <a:hlinkClick r:id="" action="ppaction://ole?verb=0"/>
          </p:cNvPr>
          <p:cNvGraphicFramePr>
            <a:graphicFrameLocks noChangeAspect="1"/>
          </p:cNvGraphicFramePr>
          <p:nvPr/>
        </p:nvGraphicFramePr>
        <p:xfrm>
          <a:off x="8423194" y="3211775"/>
          <a:ext cx="1871133" cy="357293"/>
        </p:xfrm>
        <a:graphic>
          <a:graphicData uri="http://schemas.openxmlformats.org/presentationml/2006/ole">
            <mc:AlternateContent xmlns:mc="http://schemas.openxmlformats.org/markup-compatibility/2006">
              <mc:Choice xmlns:v="urn:schemas-microsoft-com:vml" Requires="v">
                <p:oleObj spid="_x0000_s2133" r:id="rId32" imgW="2095500" imgH="342900" progId="Equation.KSEE3">
                  <p:embed/>
                </p:oleObj>
              </mc:Choice>
              <mc:Fallback>
                <p:oleObj r:id="rId32" imgW="2095500" imgH="342900" progId="Equation.KSEE3">
                  <p:embed/>
                  <p:pic>
                    <p:nvPicPr>
                      <p:cNvPr id="15" name="对象 14">
                        <a:hlinkClick r:id="" action="ppaction://ole?verb=0"/>
                      </p:cNvPr>
                      <p:cNvPicPr/>
                      <p:nvPr/>
                    </p:nvPicPr>
                    <p:blipFill>
                      <a:blip r:embed="rId33"/>
                      <a:stretch>
                        <a:fillRect/>
                      </a:stretch>
                    </p:blipFill>
                    <p:spPr>
                      <a:xfrm>
                        <a:off x="8423194" y="3211775"/>
                        <a:ext cx="1871133" cy="357293"/>
                      </a:xfrm>
                      <a:prstGeom prst="rect">
                        <a:avLst/>
                      </a:prstGeom>
                    </p:spPr>
                  </p:pic>
                </p:oleObj>
              </mc:Fallback>
            </mc:AlternateContent>
          </a:graphicData>
        </a:graphic>
      </p:graphicFrame>
      <p:graphicFrame>
        <p:nvGraphicFramePr>
          <p:cNvPr id="30" name="对象 29">
            <a:hlinkClick r:id="" action="ppaction://ole?verb=0"/>
          </p:cNvPr>
          <p:cNvGraphicFramePr>
            <a:graphicFrameLocks noChangeAspect="1"/>
          </p:cNvGraphicFramePr>
          <p:nvPr/>
        </p:nvGraphicFramePr>
        <p:xfrm>
          <a:off x="8727136" y="3647583"/>
          <a:ext cx="907627" cy="360680"/>
        </p:xfrm>
        <a:graphic>
          <a:graphicData uri="http://schemas.openxmlformats.org/presentationml/2006/ole">
            <mc:AlternateContent xmlns:mc="http://schemas.openxmlformats.org/markup-compatibility/2006">
              <mc:Choice xmlns:v="urn:schemas-microsoft-com:vml" Requires="v">
                <p:oleObj spid="_x0000_s2134" r:id="rId34" imgW="1016000" imgH="342900" progId="Equation.KSEE3">
                  <p:embed/>
                </p:oleObj>
              </mc:Choice>
              <mc:Fallback>
                <p:oleObj r:id="rId34" imgW="1016000" imgH="342900" progId="Equation.KSEE3">
                  <p:embed/>
                  <p:pic>
                    <p:nvPicPr>
                      <p:cNvPr id="30" name="对象 29">
                        <a:hlinkClick r:id="" action="ppaction://ole?verb=0"/>
                      </p:cNvPr>
                      <p:cNvPicPr/>
                      <p:nvPr/>
                    </p:nvPicPr>
                    <p:blipFill>
                      <a:blip r:embed="rId35"/>
                      <a:stretch>
                        <a:fillRect/>
                      </a:stretch>
                    </p:blipFill>
                    <p:spPr>
                      <a:xfrm>
                        <a:off x="8727136" y="3647583"/>
                        <a:ext cx="907627" cy="360680"/>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F0E2FFA-A5EE-4CFC-B040-711405A733DF}"/>
              </a:ext>
            </a:extLst>
          </p:cNvPr>
          <p:cNvSpPr>
            <a:spLocks noGrp="1"/>
          </p:cNvSpPr>
          <p:nvPr>
            <p:ph type="sldNum" sz="quarter" idx="12"/>
          </p:nvPr>
        </p:nvSpPr>
        <p:spPr/>
        <p:txBody>
          <a:bodyPr/>
          <a:lstStyle/>
          <a:p>
            <a:pPr lvl="0" fontAlgn="base"/>
            <a:fld id="{9A0DB2DC-4C9A-4742-B13C-FB6460FD3503}" type="slidenum">
              <a:rPr lang="zh-CN" altLang="en-US" strike="noStrike" noProof="1" smtClean="0">
                <a:latin typeface="Arial" panose="020B0604020202020204" pitchFamily="34" charset="0"/>
                <a:ea typeface="宋体" panose="02010600030101010101" pitchFamily="2" charset="-122"/>
                <a:cs typeface="+mn-cs"/>
              </a:rPr>
              <a:t>2</a:t>
            </a:fld>
            <a:endParaRPr lang="zh-CN" altLang="en-US" strike="noStrike" noProof="1">
              <a:latin typeface="Arial" panose="020B0604020202020204" pitchFamily="34" charset="0"/>
            </a:endParaRPr>
          </a:p>
        </p:txBody>
      </p:sp>
      <p:grpSp>
        <p:nvGrpSpPr>
          <p:cNvPr id="20" name="组合 29">
            <a:extLst>
              <a:ext uri="{FF2B5EF4-FFF2-40B4-BE49-F238E27FC236}">
                <a16:creationId xmlns:a16="http://schemas.microsoft.com/office/drawing/2014/main" id="{764651DC-CB30-4D60-86D6-8C8FDD20DCED}"/>
              </a:ext>
            </a:extLst>
          </p:cNvPr>
          <p:cNvGrpSpPr/>
          <p:nvPr/>
        </p:nvGrpSpPr>
        <p:grpSpPr>
          <a:xfrm>
            <a:off x="0" y="0"/>
            <a:ext cx="6096000" cy="573088"/>
            <a:chOff x="0" y="-14814"/>
            <a:chExt cx="6095901" cy="573146"/>
          </a:xfrm>
        </p:grpSpPr>
        <p:sp>
          <p:nvSpPr>
            <p:cNvPr id="21" name="矩形 20">
              <a:extLst>
                <a:ext uri="{FF2B5EF4-FFF2-40B4-BE49-F238E27FC236}">
                  <a16:creationId xmlns:a16="http://schemas.microsoft.com/office/drawing/2014/main" id="{AC7DF991-9855-4892-BF2F-31DEE3A4A5AF}"/>
                </a:ext>
              </a:extLst>
            </p:cNvPr>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1" strike="noStrike" noProof="1">
                <a:latin typeface="+mj-lt"/>
              </a:endParaRPr>
            </a:p>
          </p:txBody>
        </p:sp>
        <p:sp>
          <p:nvSpPr>
            <p:cNvPr id="22" name="文本框 31">
              <a:extLst>
                <a:ext uri="{FF2B5EF4-FFF2-40B4-BE49-F238E27FC236}">
                  <a16:creationId xmlns:a16="http://schemas.microsoft.com/office/drawing/2014/main" id="{D8EB014B-EF1C-48B9-B16A-D6916AF0983A}"/>
                </a:ext>
              </a:extLst>
            </p:cNvPr>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目录</a:t>
              </a:r>
            </a:p>
          </p:txBody>
        </p:sp>
      </p:grpSp>
      <p:graphicFrame>
        <p:nvGraphicFramePr>
          <p:cNvPr id="23" name="图示 22">
            <a:extLst>
              <a:ext uri="{FF2B5EF4-FFF2-40B4-BE49-F238E27FC236}">
                <a16:creationId xmlns:a16="http://schemas.microsoft.com/office/drawing/2014/main" id="{5A08D071-0E21-44A1-90AD-32053D047741}"/>
              </a:ext>
            </a:extLst>
          </p:cNvPr>
          <p:cNvGraphicFramePr/>
          <p:nvPr>
            <p:extLst>
              <p:ext uri="{D42A27DB-BD31-4B8C-83A1-F6EECF244321}">
                <p14:modId xmlns:p14="http://schemas.microsoft.com/office/powerpoint/2010/main" val="3165603565"/>
              </p:ext>
            </p:extLst>
          </p:nvPr>
        </p:nvGraphicFramePr>
        <p:xfrm>
          <a:off x="2581945" y="885281"/>
          <a:ext cx="702811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3351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9448800" y="6356774"/>
            <a:ext cx="2743200" cy="364913"/>
          </a:xfrm>
        </p:spPr>
        <p:txBody>
          <a:bodyPr/>
          <a:lstStyle/>
          <a:p>
            <a:pPr defTabSz="914377"/>
            <a:fld id="{7D9BB5D0-35E4-459D-AEF3-FE4D7C45CC19}" type="slidenum">
              <a:rPr lang="zh-CN" altLang="en-US">
                <a:solidFill>
                  <a:prstClr val="black">
                    <a:tint val="75000"/>
                  </a:prstClr>
                </a:solidFill>
                <a:latin typeface="微软雅黑"/>
                <a:ea typeface="微软雅黑"/>
              </a:rPr>
              <a:pPr defTabSz="914377"/>
              <a:t>20</a:t>
            </a:fld>
            <a:endParaRPr lang="zh-CN" altLang="en-US">
              <a:solidFill>
                <a:prstClr val="black">
                  <a:tint val="75000"/>
                </a:prstClr>
              </a:solidFill>
              <a:latin typeface="微软雅黑"/>
              <a:ea typeface="微软雅黑"/>
            </a:endParaRPr>
          </a:p>
        </p:txBody>
      </p:sp>
      <p:pic>
        <p:nvPicPr>
          <p:cNvPr id="3" name="图片 2"/>
          <p:cNvPicPr>
            <a:picLocks noChangeAspect="1"/>
          </p:cNvPicPr>
          <p:nvPr>
            <p:custDataLst>
              <p:tags r:id="rId1"/>
            </p:custDataLst>
          </p:nvPr>
        </p:nvPicPr>
        <p:blipFill>
          <a:blip r:embed="rId3"/>
          <a:stretch>
            <a:fillRect/>
          </a:stretch>
        </p:blipFill>
        <p:spPr>
          <a:xfrm>
            <a:off x="2843107" y="1761914"/>
            <a:ext cx="3791373" cy="3156373"/>
          </a:xfrm>
          <a:prstGeom prst="rect">
            <a:avLst/>
          </a:prstGeom>
        </p:spPr>
      </p:pic>
      <p:sp>
        <p:nvSpPr>
          <p:cNvPr id="8" name="文本框 7"/>
          <p:cNvSpPr txBox="1"/>
          <p:nvPr/>
        </p:nvSpPr>
        <p:spPr>
          <a:xfrm>
            <a:off x="846667" y="5003800"/>
            <a:ext cx="10498667" cy="1287019"/>
          </a:xfrm>
          <a:prstGeom prst="rect">
            <a:avLst/>
          </a:prstGeom>
          <a:noFill/>
        </p:spPr>
        <p:txBody>
          <a:bodyPr wrap="square" rtlCol="0">
            <a:spAutoFit/>
          </a:bodyPr>
          <a:lstStyle/>
          <a:p>
            <a:pPr defTabSz="914377">
              <a:lnSpc>
                <a:spcPct val="150000"/>
              </a:lnSpc>
            </a:pPr>
            <a:r>
              <a:rPr lang="en-US" altLang="zh-CN" sz="1333">
                <a:solidFill>
                  <a:prstClr val="black"/>
                </a:solidFill>
                <a:latin typeface="微软雅黑"/>
                <a:ea typeface="微软雅黑"/>
              </a:rPr>
              <a:t>[1] J. Tang, B. Shim and T. Q. S. Quek, "</a:t>
            </a:r>
            <a:r>
              <a:rPr lang="en-US" altLang="zh-CN" sz="1333" b="1">
                <a:solidFill>
                  <a:prstClr val="black"/>
                </a:solidFill>
                <a:latin typeface="微软雅黑"/>
                <a:ea typeface="微软雅黑"/>
              </a:rPr>
              <a:t>Service Multiplexing and Revenue Maximization in Sliced C-RAN Incorporated With URLLC and Multicast eMBB</a:t>
            </a:r>
            <a:r>
              <a:rPr lang="en-US" altLang="zh-CN" sz="1333">
                <a:solidFill>
                  <a:prstClr val="black"/>
                </a:solidFill>
                <a:latin typeface="微软雅黑"/>
                <a:ea typeface="微软雅黑"/>
              </a:rPr>
              <a:t>," in IEEE Journal on Selected Areas in Communications, vol. 37, no. 4, pp. 881-895, April 2019.</a:t>
            </a:r>
          </a:p>
          <a:p>
            <a:pPr defTabSz="914377">
              <a:lnSpc>
                <a:spcPct val="150000"/>
              </a:lnSpc>
            </a:pPr>
            <a:r>
              <a:rPr lang="en-US" altLang="zh-CN" sz="1333">
                <a:solidFill>
                  <a:prstClr val="black"/>
                </a:solidFill>
                <a:latin typeface="微软雅黑"/>
                <a:ea typeface="微软雅黑"/>
              </a:rPr>
              <a:t>[2] </a:t>
            </a:r>
            <a:r>
              <a:rPr lang="zh-CN" altLang="en-US" sz="1333">
                <a:solidFill>
                  <a:prstClr val="black"/>
                </a:solidFill>
                <a:latin typeface="微软雅黑"/>
                <a:ea typeface="微软雅黑"/>
              </a:rPr>
              <a:t>A. K. Bairagi et al., "</a:t>
            </a:r>
            <a:r>
              <a:rPr lang="zh-CN" altLang="en-US" sz="1333" b="1">
                <a:solidFill>
                  <a:prstClr val="black"/>
                </a:solidFill>
                <a:latin typeface="微软雅黑"/>
                <a:ea typeface="微软雅黑"/>
              </a:rPr>
              <a:t>Coexistence Mechanism Between eMBB and uRLLC in 5G Wireless Networks</a:t>
            </a:r>
            <a:r>
              <a:rPr lang="zh-CN" altLang="en-US" sz="1333">
                <a:solidFill>
                  <a:prstClr val="black"/>
                </a:solidFill>
                <a:latin typeface="微软雅黑"/>
                <a:ea typeface="微软雅黑"/>
              </a:rPr>
              <a:t>," in IEEE Transactions on Communications, vol. 69, no. 3, pp. 1736-1749, March 2021.</a:t>
            </a:r>
          </a:p>
        </p:txBody>
      </p:sp>
      <p:sp>
        <p:nvSpPr>
          <p:cNvPr id="9" name="文本框 8"/>
          <p:cNvSpPr txBox="1"/>
          <p:nvPr/>
        </p:nvSpPr>
        <p:spPr>
          <a:xfrm>
            <a:off x="635001" y="1266613"/>
            <a:ext cx="5224780" cy="379656"/>
          </a:xfrm>
          <a:prstGeom prst="rect">
            <a:avLst/>
          </a:prstGeom>
          <a:noFill/>
        </p:spPr>
        <p:txBody>
          <a:bodyPr wrap="square" rtlCol="0">
            <a:spAutoFit/>
          </a:bodyPr>
          <a:lstStyle/>
          <a:p>
            <a:pPr marL="380990" indent="-380990" defTabSz="914377">
              <a:buFont typeface="Wingdings" panose="05000000000000000000" charset="0"/>
              <a:buChar char="Ø"/>
            </a:pPr>
            <a:r>
              <a:rPr lang="zh-CN" altLang="en-US" sz="1867">
                <a:solidFill>
                  <a:prstClr val="black"/>
                </a:solidFill>
                <a:latin typeface="微软雅黑"/>
                <a:ea typeface="微软雅黑"/>
              </a:rPr>
              <a:t>其他工作</a:t>
            </a:r>
          </a:p>
        </p:txBody>
      </p:sp>
      <p:sp>
        <p:nvSpPr>
          <p:cNvPr id="11" name="文本框 10"/>
          <p:cNvSpPr txBox="1"/>
          <p:nvPr/>
        </p:nvSpPr>
        <p:spPr>
          <a:xfrm>
            <a:off x="9448800" y="168487"/>
            <a:ext cx="2511213" cy="461665"/>
          </a:xfrm>
          <a:prstGeom prst="rect">
            <a:avLst/>
          </a:prstGeom>
          <a:noFill/>
        </p:spPr>
        <p:txBody>
          <a:bodyPr wrap="square" rtlCol="0">
            <a:spAutoFit/>
          </a:bodyPr>
          <a:lstStyle/>
          <a:p>
            <a:pPr defTabSz="914377"/>
            <a:r>
              <a:rPr lang="zh-CN" altLang="en-US" sz="2400" dirty="0">
                <a:solidFill>
                  <a:prstClr val="white"/>
                </a:solidFill>
                <a:latin typeface="微软雅黑"/>
                <a:ea typeface="微软雅黑"/>
              </a:rPr>
              <a:t>工作汇报</a:t>
            </a:r>
            <a:r>
              <a:rPr lang="en-US" altLang="zh-CN" sz="2400" dirty="0">
                <a:solidFill>
                  <a:prstClr val="white"/>
                </a:solidFill>
                <a:latin typeface="微软雅黑"/>
                <a:ea typeface="微软雅黑"/>
              </a:rPr>
              <a:t>-</a:t>
            </a:r>
            <a:r>
              <a:rPr lang="zh-CN" altLang="en-US" sz="2400" dirty="0">
                <a:solidFill>
                  <a:prstClr val="white"/>
                </a:solidFill>
                <a:latin typeface="微软雅黑"/>
                <a:ea typeface="微软雅黑"/>
              </a:rPr>
              <a:t>张雨洁</a:t>
            </a:r>
            <a:r>
              <a:rPr lang="zh-CN" altLang="en-US" sz="1867" dirty="0">
                <a:solidFill>
                  <a:prstClr val="white"/>
                </a:solidFill>
                <a:latin typeface="微软雅黑"/>
                <a:ea typeface="微软雅黑"/>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p:cNvSpPr txBox="1"/>
              <p:nvPr/>
            </p:nvSpPr>
            <p:spPr>
              <a:xfrm>
                <a:off x="92440" y="1499857"/>
                <a:ext cx="3849900" cy="519309"/>
              </a:xfrm>
              <a:prstGeom prst="rect">
                <a:avLst/>
              </a:prstGeom>
              <a:noFill/>
            </p:spPr>
            <p:txBody>
              <a:bodyPr wrap="none" lIns="0" tIns="0" rIns="0" bIns="0"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unc>
                        <m:funcPr>
                          <m:ctrlPr>
                            <a:rPr lang="zh-CN" altLang="zh-CN" sz="1200" i="1">
                              <a:latin typeface="Cambria Math" panose="02040503050406030204" pitchFamily="18" charset="0"/>
                            </a:rPr>
                          </m:ctrlPr>
                        </m:funcPr>
                        <m:fName>
                          <m:sSub>
                            <m:sSubPr>
                              <m:ctrlPr>
                                <a:rPr lang="en-US" altLang="zh-CN" sz="1200" i="1">
                                  <a:latin typeface="Cambria Math" panose="02040503050406030204" pitchFamily="18" charset="0"/>
                                </a:rPr>
                              </m:ctrlPr>
                            </m:sSubPr>
                            <m:e>
                              <m:r>
                                <m:rPr>
                                  <m:sty m:val="p"/>
                                </m:rPr>
                                <a:rPr lang="en-US" altLang="zh-CN" sz="1200" i="1">
                                  <a:latin typeface="Cambria Math" panose="02040503050406030204" pitchFamily="18" charset="0"/>
                                </a:rPr>
                                <m:t>e</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𝑚</m:t>
                              </m:r>
                              <m:r>
                                <a:rPr lang="en-US" altLang="zh-CN" sz="1200" i="1">
                                  <a:latin typeface="Cambria Math" panose="02040503050406030204" pitchFamily="18" charset="0"/>
                                </a:rPr>
                                <m:t>−1</m:t>
                              </m:r>
                            </m:sub>
                          </m:sSub>
                        </m:fName>
                        <m:e>
                          <m:r>
                            <a:rPr lang="en-US" altLang="zh-CN" sz="1200" i="1">
                              <a:latin typeface="Cambria Math" panose="02040503050406030204" pitchFamily="18" charset="0"/>
                            </a:rPr>
                            <m:t>=</m:t>
                          </m:r>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𝑘</m:t>
                              </m:r>
                              <m:r>
                                <a:rPr lang="en-US" altLang="zh-CN" sz="1200" i="1">
                                  <a:latin typeface="Cambria Math" panose="02040503050406030204" pitchFamily="18" charset="0"/>
                                </a:rPr>
                                <m:t>=1</m:t>
                              </m:r>
                            </m:sub>
                            <m:sup>
                              <m:r>
                                <a:rPr lang="en-US" altLang="zh-CN" sz="1200" i="1">
                                  <a:latin typeface="Cambria Math" panose="02040503050406030204" pitchFamily="18" charset="0"/>
                                </a:rPr>
                                <m:t>𝑁</m:t>
                              </m:r>
                            </m:sup>
                            <m:e>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𝑚</m:t>
                                  </m:r>
                                  <m:r>
                                    <a:rPr lang="en-US" altLang="zh-CN" sz="1200" i="1">
                                      <a:latin typeface="Cambria Math" panose="02040503050406030204" pitchFamily="18" charset="0"/>
                                    </a:rPr>
                                    <m:t>−1</m:t>
                                  </m:r>
                                </m:sub>
                              </m:sSub>
                              <m:sSub>
                                <m:sSubPr>
                                  <m:ctrlPr>
                                    <a:rPr lang="zh-CN" altLang="zh-CN" sz="1200" i="1">
                                      <a:latin typeface="Cambria Math" panose="02040503050406030204" pitchFamily="18" charset="0"/>
                                    </a:rPr>
                                  </m:ctrlPr>
                                </m:sSubP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m:t>
                                      </m:r>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𝑦</m:t>
                                      </m:r>
                                    </m:e>
                                    <m:sub>
                                      <m:r>
                                        <a:rPr lang="en-US" altLang="zh-CN" sz="1200" i="1">
                                          <a:latin typeface="Cambria Math" panose="02040503050406030204" pitchFamily="18" charset="0"/>
                                        </a:rPr>
                                        <m:t>𝑚</m:t>
                                      </m:r>
                                      <m:r>
                                        <a:rPr lang="en-US" altLang="zh-CN" sz="1200" i="1">
                                          <a:latin typeface="Cambria Math" panose="02040503050406030204" pitchFamily="18" charset="0"/>
                                        </a:rPr>
                                        <m:t>−1</m:t>
                                      </m:r>
                                    </m:sub>
                                    <m:sup>
                                      <m:r>
                                        <a:rPr lang="en-US" altLang="zh-CN" sz="1200" i="1">
                                          <a:latin typeface="Cambria Math" panose="02040503050406030204" pitchFamily="18" charset="0"/>
                                        </a:rPr>
                                        <m:t>𝑎</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p>
                                    <m:sSupPr>
                                      <m:ctrlPr>
                                        <a:rPr lang="zh-CN" altLang="zh-CN" sz="1200" i="1">
                                          <a:latin typeface="Cambria Math" panose="02040503050406030204" pitchFamily="18" charset="0"/>
                                        </a:rPr>
                                      </m:ctrlPr>
                                    </m:sSupPr>
                                    <m:e>
                                      <m:d>
                                        <m:dPr>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𝐷</m:t>
                                              </m:r>
                                            </m:e>
                                            <m:sub>
                                              <m:r>
                                                <a:rPr lang="en-US" altLang="zh-CN" sz="1200" i="1">
                                                  <a:latin typeface="Cambria Math" panose="02040503050406030204" pitchFamily="18" charset="0"/>
                                                </a:rPr>
                                                <m:t>𝑐</m:t>
                                              </m:r>
                                            </m:sub>
                                          </m:sSub>
                                          <m:r>
                                            <a:rPr lang="en-US" altLang="zh-CN" sz="1200" i="1">
                                              <a:latin typeface="Cambria Math" panose="02040503050406030204" pitchFamily="18" charset="0"/>
                                            </a:rPr>
                                            <m:t>,0</m:t>
                                          </m:r>
                                        </m:e>
                                      </m:d>
                                    </m:e>
                                    <m:sup>
                                      <m:r>
                                        <a:rPr lang="en-US" altLang="zh-CN" sz="1200" i="1">
                                          <a:latin typeface="Cambria Math" panose="02040503050406030204" pitchFamily="18" charset="0"/>
                                        </a:rPr>
                                        <m:t>𝑇</m:t>
                                      </m:r>
                                    </m:sup>
                                  </m:sSup>
                                  <m:r>
                                    <a:rPr lang="en-US" altLang="zh-CN" sz="1200" i="1">
                                      <a:latin typeface="Cambria Math" panose="02040503050406030204" pitchFamily="18" charset="0"/>
                                    </a:rPr>
                                    <m:t>||</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e>
                          </m:nary>
                        </m:e>
                      </m:func>
                    </m:oMath>
                  </m:oMathPara>
                </a14:m>
                <a:endParaRPr lang="zh-CN" altLang="zh-CN" sz="1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92440" y="1499857"/>
                <a:ext cx="3849900" cy="51930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1"/>
              <p:cNvSpPr txBox="1"/>
              <p:nvPr/>
            </p:nvSpPr>
            <p:spPr>
              <a:xfrm>
                <a:off x="92441" y="2053848"/>
                <a:ext cx="4176977" cy="703975"/>
              </a:xfrm>
              <a:prstGeom prst="rect">
                <a:avLst/>
              </a:prstGeom>
              <a:noFill/>
            </p:spPr>
            <p:txBody>
              <a:bodyPr wrap="none" lIns="0" tIns="0" rIns="0" bIns="0"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unc>
                        <m:funcPr>
                          <m:ctrlPr>
                            <a:rPr lang="zh-CN" altLang="zh-CN" sz="1200" i="1">
                              <a:latin typeface="Cambria Math" panose="02040503050406030204" pitchFamily="18" charset="0"/>
                            </a:rPr>
                          </m:ctrlPr>
                        </m:funcPr>
                        <m:fNa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𝑒</m:t>
                              </m:r>
                            </m:e>
                            <m:sub>
                              <m:r>
                                <a:rPr lang="en-US" altLang="zh-CN" sz="1200" i="1">
                                  <a:latin typeface="Cambria Math" panose="02040503050406030204" pitchFamily="18" charset="0"/>
                                </a:rPr>
                                <m:t>𝑚</m:t>
                              </m:r>
                              <m:r>
                                <a:rPr lang="en-US" altLang="zh-CN" sz="1200" i="1">
                                  <a:latin typeface="Cambria Math" panose="02040503050406030204" pitchFamily="18" charset="0"/>
                                </a:rPr>
                                <m:t>,0</m:t>
                              </m:r>
                            </m:sub>
                          </m:sSub>
                        </m:fName>
                        <m:e>
                          <m:r>
                            <a:rPr lang="en-US" altLang="zh-CN" sz="1200" i="1">
                              <a:latin typeface="Cambria Math" panose="02040503050406030204" pitchFamily="18" charset="0"/>
                            </a:rPr>
                            <m:t>=</m:t>
                          </m:r>
                          <m:nary>
                            <m:naryPr>
                              <m:chr m:val="∑"/>
                              <m:limLoc m:val="undOvr"/>
                              <m:ctrlPr>
                                <a:rPr lang="zh-CN" altLang="zh-CN" sz="1200" i="1">
                                  <a:latin typeface="Cambria Math" panose="02040503050406030204" pitchFamily="18" charset="0"/>
                                </a:rPr>
                              </m:ctrlPr>
                            </m:naryPr>
                            <m:sub>
                              <m:r>
                                <a:rPr lang="en-US" altLang="zh-CN" sz="1200" i="1">
                                  <a:latin typeface="Cambria Math" panose="02040503050406030204" pitchFamily="18" charset="0"/>
                                </a:rPr>
                                <m:t>𝑘</m:t>
                              </m:r>
                              <m:r>
                                <a:rPr lang="en-US" altLang="zh-CN" sz="1200" i="1">
                                  <a:latin typeface="Cambria Math" panose="02040503050406030204" pitchFamily="18" charset="0"/>
                                </a:rPr>
                                <m:t>=1</m:t>
                              </m:r>
                            </m:sub>
                            <m:sup>
                              <m:r>
                                <a:rPr lang="en-US" altLang="zh-CN" sz="1200" i="1">
                                  <a:latin typeface="Cambria Math" panose="02040503050406030204" pitchFamily="18" charset="0"/>
                                </a:rPr>
                                <m:t>𝑁</m:t>
                              </m:r>
                            </m:sup>
                            <m:e>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𝑚</m:t>
                                  </m:r>
                                  <m:r>
                                    <a:rPr lang="en-US" altLang="zh-CN" sz="1200" i="1">
                                      <a:latin typeface="Cambria Math" panose="02040503050406030204" pitchFamily="18" charset="0"/>
                                    </a:rPr>
                                    <m:t>,0</m:t>
                                  </m:r>
                                </m:sub>
                              </m:sSub>
                              <m:sSub>
                                <m:sSubPr>
                                  <m:ctrlPr>
                                    <a:rPr lang="zh-CN" altLang="zh-CN" sz="1200" i="1">
                                      <a:latin typeface="Cambria Math" panose="02040503050406030204" pitchFamily="18" charset="0"/>
                                    </a:rPr>
                                  </m:ctrlPr>
                                </m:sSubP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m:t>
                                      </m:r>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p>
                                    <m:sSupPr>
                                      <m:ctrlPr>
                                        <a:rPr lang="zh-CN" altLang="zh-CN" sz="1200" i="1">
                                          <a:latin typeface="Cambria Math" panose="02040503050406030204" pitchFamily="18" charset="0"/>
                                        </a:rPr>
                                      </m:ctrlPr>
                                    </m:sSupPr>
                                    <m:e>
                                      <m:d>
                                        <m:dPr>
                                          <m:ctrlPr>
                                            <a:rPr lang="zh-CN" altLang="zh-CN" sz="1200" i="1">
                                              <a:latin typeface="Cambria Math" panose="02040503050406030204" pitchFamily="18" charset="0"/>
                                            </a:rPr>
                                          </m:ctrlPr>
                                        </m:d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𝑥</m:t>
                                              </m:r>
                                            </m:e>
                                            <m:sub>
                                              <m:r>
                                                <a:rPr lang="en-US" altLang="zh-CN" sz="1200" i="1">
                                                  <a:latin typeface="Cambria Math" panose="02040503050406030204" pitchFamily="18" charset="0"/>
                                                </a:rPr>
                                                <m:t>0</m:t>
                                              </m:r>
                                            </m:sub>
                                          </m:sSub>
                                          <m:d>
                                            <m:dPr>
                                              <m:ctrlPr>
                                                <a:rPr lang="zh-CN" altLang="zh-CN" sz="1200" i="1">
                                                  <a:latin typeface="Cambria Math" panose="02040503050406030204" pitchFamily="18" charset="0"/>
                                                </a:rPr>
                                              </m:ctrlPr>
                                            </m:dPr>
                                            <m:e>
                                              <m:r>
                                                <a:rPr lang="en-US" altLang="zh-CN" sz="1200" i="1">
                                                  <a:latin typeface="Cambria Math" panose="02040503050406030204" pitchFamily="18" charset="0"/>
                                                </a:rPr>
                                                <m:t>𝑡</m:t>
                                              </m:r>
                                            </m:e>
                                          </m:d>
                                          <m:r>
                                            <a:rPr lang="en-US" altLang="zh-CN" sz="1200" i="1">
                                              <a:latin typeface="Cambria Math" panose="02040503050406030204" pitchFamily="18" charset="0"/>
                                            </a:rPr>
                                            <m:t>+</m:t>
                                          </m:r>
                                          <m:r>
                                            <a:rPr lang="en-US" altLang="zh-CN" sz="1200" i="1">
                                              <a:latin typeface="Cambria Math" panose="02040503050406030204" pitchFamily="18" charset="0"/>
                                            </a:rPr>
                                            <m:t>𝑚</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𝐷</m:t>
                                              </m:r>
                                            </m:e>
                                            <m:sub>
                                              <m:r>
                                                <a:rPr lang="en-US" altLang="zh-CN" sz="1200" i="1">
                                                  <a:latin typeface="Cambria Math" panose="02040503050406030204" pitchFamily="18" charset="0"/>
                                                </a:rPr>
                                                <m:t>𝑐</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0</m:t>
                                              </m:r>
                                            </m:sub>
                                          </m:sSub>
                                          <m:d>
                                            <m:dPr>
                                              <m:ctrlPr>
                                                <a:rPr lang="zh-CN" altLang="zh-CN" sz="1200" i="1">
                                                  <a:latin typeface="Cambria Math" panose="02040503050406030204" pitchFamily="18" charset="0"/>
                                                </a:rPr>
                                              </m:ctrlPr>
                                            </m:dPr>
                                            <m:e>
                                              <m:r>
                                                <a:rPr lang="en-US" altLang="zh-CN" sz="1200" i="1">
                                                  <a:latin typeface="Cambria Math" panose="02040503050406030204" pitchFamily="18" charset="0"/>
                                                </a:rPr>
                                                <m:t>𝑡</m:t>
                                              </m:r>
                                            </m:e>
                                          </m:d>
                                        </m:e>
                                      </m:d>
                                    </m:e>
                                    <m:sup>
                                      <m:r>
                                        <a:rPr lang="en-US" altLang="zh-CN" sz="1200" i="1">
                                          <a:latin typeface="Cambria Math" panose="02040503050406030204" pitchFamily="18" charset="0"/>
                                        </a:rPr>
                                        <m:t>𝑇</m:t>
                                      </m:r>
                                    </m:sup>
                                  </m:sSup>
                                  <m:r>
                                    <a:rPr lang="en-US" altLang="zh-CN" sz="1200" i="1">
                                      <a:latin typeface="Cambria Math" panose="02040503050406030204" pitchFamily="18" charset="0"/>
                                    </a:rPr>
                                    <m:t>||</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e>
                          </m:nary>
                        </m:e>
                      </m:func>
                    </m:oMath>
                  </m:oMathPara>
                </a14:m>
                <a:endParaRPr lang="zh-CN" altLang="zh-CN" sz="1200" dirty="0"/>
              </a:p>
              <a:p>
                <a:endParaRPr lang="zh-CN" altLang="en-US" sz="1200" dirty="0"/>
              </a:p>
            </p:txBody>
          </p:sp>
        </mc:Choice>
        <mc:Fallback xmlns="">
          <p:sp>
            <p:nvSpPr>
              <p:cNvPr id="11" name="文本框 11"/>
              <p:cNvSpPr txBox="1">
                <a:spLocks noRot="1" noChangeAspect="1" noMove="1" noResize="1" noEditPoints="1" noAdjustHandles="1" noChangeArrowheads="1" noChangeShapeType="1" noTextEdit="1"/>
              </p:cNvSpPr>
              <p:nvPr/>
            </p:nvSpPr>
            <p:spPr>
              <a:xfrm>
                <a:off x="92441" y="2053848"/>
                <a:ext cx="4176977" cy="7039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92440" y="1106848"/>
                <a:ext cx="944618" cy="285206"/>
              </a:xfrm>
              <a:prstGeom prst="rect">
                <a:avLst/>
              </a:prstGeom>
            </p:spPr>
            <p:txBody>
              <a:bodyPr wrap="none">
                <a:spAutoFit/>
              </a:bodyPr>
              <a:lstStyle/>
              <a:p>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𝑙</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oMath>
                </a14:m>
                <a:r>
                  <a:rPr lang="zh-CN" altLang="en-US" sz="1200" dirty="0"/>
                  <a:t> </a:t>
                </a:r>
                <a:r>
                  <a:rPr lang="en-US" altLang="zh-CN" sz="1200" dirty="0"/>
                  <a:t>= {0,1}</a:t>
                </a:r>
                <a:endParaRPr lang="zh-CN" altLang="en-US" sz="1200" dirty="0"/>
              </a:p>
            </p:txBody>
          </p:sp>
        </mc:Choice>
        <mc:Fallback xmlns="">
          <p:sp>
            <p:nvSpPr>
              <p:cNvPr id="12" name="矩形 11"/>
              <p:cNvSpPr>
                <a:spLocks noRot="1" noChangeAspect="1" noMove="1" noResize="1" noEditPoints="1" noAdjustHandles="1" noChangeArrowheads="1" noChangeShapeType="1" noTextEdit="1"/>
              </p:cNvSpPr>
              <p:nvPr/>
            </p:nvSpPr>
            <p:spPr>
              <a:xfrm>
                <a:off x="92440" y="1106848"/>
                <a:ext cx="944618" cy="285206"/>
              </a:xfrm>
              <a:prstGeom prst="rect">
                <a:avLst/>
              </a:prstGeom>
              <a:blipFill>
                <a:blip r:embed="rId4"/>
                <a:stretch>
                  <a:fillRect t="-21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46130" y="3322812"/>
                <a:ext cx="3611373" cy="288092"/>
              </a:xfrm>
              <a:prstGeom prst="rect">
                <a:avLst/>
              </a:prstGeom>
            </p:spPr>
            <p:txBody>
              <a:bodyPr wrap="none">
                <a:spAutoFit/>
              </a:bodyPr>
              <a:lstStyle/>
              <a:p>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 </m:t>
                        </m:r>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p>
                      <m:sSupPr>
                        <m:ctrlPr>
                          <a:rPr lang="zh-CN" altLang="zh-CN" sz="1200" i="1">
                            <a:latin typeface="Cambria Math" panose="02040503050406030204" pitchFamily="18" charset="0"/>
                          </a:rPr>
                        </m:ctrlPr>
                      </m:sSupPr>
                      <m:e>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𝑥</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e>
                      <m:sup>
                        <m:r>
                          <a:rPr lang="en-US" altLang="zh-CN" sz="1200" i="1">
                            <a:latin typeface="Cambria Math" panose="02040503050406030204" pitchFamily="18" charset="0"/>
                          </a:rPr>
                          <m:t>𝑇</m:t>
                        </m:r>
                      </m:sup>
                    </m:sSup>
                  </m:oMath>
                </a14:m>
                <a:r>
                  <a:rPr lang="zh-CN" altLang="en-US" sz="1200" dirty="0"/>
                  <a:t>                      （</a:t>
                </a:r>
                <a:r>
                  <a:rPr lang="en-US" altLang="zh-CN" sz="1200" dirty="0"/>
                  <a:t>1</a:t>
                </a:r>
                <a:r>
                  <a:rPr lang="zh-CN" altLang="en-US" sz="1200" dirty="0"/>
                  <a:t>）</a:t>
                </a:r>
              </a:p>
            </p:txBody>
          </p:sp>
        </mc:Choice>
        <mc:Fallback xmlns="">
          <p:sp>
            <p:nvSpPr>
              <p:cNvPr id="15" name="矩形 14"/>
              <p:cNvSpPr>
                <a:spLocks noRot="1" noChangeAspect="1" noMove="1" noResize="1" noEditPoints="1" noAdjustHandles="1" noChangeArrowheads="1" noChangeShapeType="1" noTextEdit="1"/>
              </p:cNvSpPr>
              <p:nvPr/>
            </p:nvSpPr>
            <p:spPr>
              <a:xfrm>
                <a:off x="646130" y="3322812"/>
                <a:ext cx="3611373" cy="288092"/>
              </a:xfrm>
              <a:prstGeom prst="rect">
                <a:avLst/>
              </a:prstGeom>
              <a:blipFill>
                <a:blip r:embed="rId5"/>
                <a:stretch>
                  <a:fillRect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6130" y="3766895"/>
                <a:ext cx="3609321" cy="300788"/>
              </a:xfrm>
              <a:prstGeom prst="rect">
                <a:avLst/>
              </a:prstGeom>
            </p:spPr>
            <p:txBody>
              <a:bodyPr wrap="none">
                <a:spAutoFit/>
              </a:bodyPr>
              <a:lstStyle/>
              <a:p>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r>
                          <a:rPr lang="en-US" altLang="zh-CN" sz="1200" i="1">
                            <a:latin typeface="Cambria Math" panose="02040503050406030204" pitchFamily="18" charset="0"/>
                          </a:rPr>
                          <m:t>+1</m:t>
                        </m:r>
                      </m:e>
                      <m:e>
                        <m:r>
                          <a:rPr lang="en-US" altLang="zh-CN" sz="1200" i="1">
                            <a:latin typeface="Cambria Math" panose="02040503050406030204" pitchFamily="18" charset="0"/>
                          </a:rPr>
                          <m:t>𝑡</m:t>
                        </m:r>
                        <m:r>
                          <a:rPr lang="zh-CN" altLang="zh-CN" sz="1200" i="1">
                            <a:latin typeface="Cambria Math" panose="02040503050406030204" pitchFamily="18" charset="0"/>
                          </a:rPr>
                          <m:t> </m:t>
                        </m:r>
                      </m:e>
                    </m:d>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𝐹</m:t>
                        </m:r>
                      </m:e>
                      <m:sub>
                        <m:r>
                          <a:rPr lang="en-US" altLang="zh-CN" sz="1200" i="1">
                            <a:latin typeface="Cambria Math" panose="02040503050406030204" pitchFamily="18" charset="0"/>
                          </a:rPr>
                          <m:t>𝑑</m:t>
                        </m:r>
                      </m:sub>
                    </m:sSub>
                    <m:d>
                      <m:dPr>
                        <m:begChr m:val="["/>
                        <m:endChr m:val="]"/>
                        <m:ctrlPr>
                          <a:rPr lang="zh-CN" altLang="zh-CN" sz="1200" i="1">
                            <a:latin typeface="Cambria Math" panose="02040503050406030204" pitchFamily="18" charset="0"/>
                          </a:rPr>
                        </m:ctrlPr>
                      </m:dP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e>
                    </m:d>
                  </m:oMath>
                </a14:m>
                <a:r>
                  <a:rPr lang="zh-CN" altLang="en-US" sz="1200" dirty="0"/>
                  <a:t>              （</a:t>
                </a:r>
                <a:r>
                  <a:rPr lang="en-US" altLang="zh-CN" sz="1200" dirty="0"/>
                  <a:t>2</a:t>
                </a:r>
                <a:r>
                  <a:rPr lang="zh-CN" altLang="en-US" sz="1200" dirty="0"/>
                  <a:t>）</a:t>
                </a:r>
              </a:p>
            </p:txBody>
          </p:sp>
        </mc:Choice>
        <mc:Fallback xmlns="">
          <p:sp>
            <p:nvSpPr>
              <p:cNvPr id="16" name="矩形 15"/>
              <p:cNvSpPr>
                <a:spLocks noRot="1" noChangeAspect="1" noMove="1" noResize="1" noEditPoints="1" noAdjustHandles="1" noChangeArrowheads="1" noChangeShapeType="1" noTextEdit="1"/>
              </p:cNvSpPr>
              <p:nvPr/>
            </p:nvSpPr>
            <p:spPr>
              <a:xfrm>
                <a:off x="646130" y="3766895"/>
                <a:ext cx="3609321" cy="300788"/>
              </a:xfrm>
              <a:prstGeom prst="rect">
                <a:avLst/>
              </a:prstGeom>
              <a:blipFill>
                <a:blip r:embed="rId6"/>
                <a:stretch>
                  <a:fillRect b="-122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6130" y="4232003"/>
                <a:ext cx="3587713" cy="572016"/>
              </a:xfrm>
              <a:prstGeom prst="rect">
                <a:avLst/>
              </a:prstGeom>
            </p:spPr>
            <p:txBody>
              <a:bodyPr wrap="none">
                <a:spAutoFit/>
              </a:bodyPr>
              <a:lstStyle/>
              <a:p>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 </m:t>
                        </m:r>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0</m:t>
                        </m:r>
                      </m:e>
                      <m:e>
                        <m:r>
                          <a:rPr lang="en-US" altLang="zh-CN" sz="1200" i="1">
                            <a:latin typeface="Cambria Math" panose="02040503050406030204" pitchFamily="18" charset="0"/>
                          </a:rPr>
                          <m:t>𝑡</m:t>
                        </m:r>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1"/>
                                  <m:mcJc m:val="center"/>
                                </m:mcPr>
                              </m:mc>
                            </m:mcs>
                            <m:ctrlPr>
                              <a:rPr lang="en-US" altLang="zh-CN" sz="1200" i="1" dirty="0">
                                <a:latin typeface="Cambria Math" panose="02040503050406030204" pitchFamily="18" charset="0"/>
                              </a:rPr>
                            </m:ctrlPr>
                          </m:mPr>
                          <m:mr>
                            <m:e>
                              <m:sSub>
                                <m:sSubPr>
                                  <m:ctrlPr>
                                    <a:rPr lang="en-US" altLang="zh-CN" sz="1200" i="1" dirty="0">
                                      <a:latin typeface="Cambria Math" panose="02040503050406030204" pitchFamily="18" charset="0"/>
                                    </a:rPr>
                                  </m:ctrlPr>
                                </m:sSubPr>
                                <m:e>
                                  <m:r>
                                    <m:rPr>
                                      <m:sty m:val="p"/>
                                    </m:rPr>
                                    <a:rPr lang="en-US" altLang="zh-CN" sz="1200" i="1" dirty="0">
                                      <a:latin typeface="Cambria Math" panose="02040503050406030204" pitchFamily="18" charset="0"/>
                                    </a:rPr>
                                    <m:t>y</m:t>
                                  </m:r>
                                </m:e>
                                <m:sub>
                                  <m:r>
                                    <a:rPr lang="en-US" altLang="zh-CN" sz="1200" i="1" dirty="0">
                                      <a:latin typeface="Cambria Math" panose="02040503050406030204" pitchFamily="18" charset="0"/>
                                    </a:rPr>
                                    <m:t>𝑚</m:t>
                                  </m:r>
                                </m:sub>
                              </m:sSub>
                              <m:d>
                                <m:dPr>
                                  <m:ctrlPr>
                                    <a:rPr lang="en-US" altLang="zh-CN" sz="1200" i="1" dirty="0">
                                      <a:latin typeface="Cambria Math" panose="02040503050406030204" pitchFamily="18" charset="0"/>
                                    </a:rPr>
                                  </m:ctrlPr>
                                </m:dPr>
                                <m:e>
                                  <m:r>
                                    <m:rPr>
                                      <m:brk m:alnAt="7"/>
                                    </m:rPr>
                                    <a:rPr lang="en-US" altLang="zh-CN" sz="1200" i="1" dirty="0">
                                      <a:latin typeface="Cambria Math" panose="02040503050406030204" pitchFamily="18" charset="0"/>
                                    </a:rPr>
                                    <m:t>𝑡</m:t>
                                  </m:r>
                                </m:e>
                              </m:d>
                              <m:r>
                                <m:rPr>
                                  <m:brk m:alnAt="7"/>
                                </m:rPr>
                                <a:rPr lang="en-US" altLang="zh-CN" sz="1200" i="1" dirty="0">
                                  <a:latin typeface="Cambria Math" panose="02040503050406030204" pitchFamily="18" charset="0"/>
                                </a:rPr>
                                <m:t> </m:t>
                              </m:r>
                              <m:r>
                                <a:rPr lang="en-US" altLang="zh-CN" sz="1200" i="1" dirty="0">
                                  <a:latin typeface="Cambria Math" panose="02040503050406030204" pitchFamily="18" charset="0"/>
                                </a:rPr>
                                <m:t>   ,</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                   </m:t>
                                  </m:r>
                                  <m:r>
                                    <a:rPr lang="en-US" altLang="zh-CN" sz="1200" i="1">
                                      <a:latin typeface="Cambria Math" panose="02040503050406030204" pitchFamily="18" charset="0"/>
                                    </a:rPr>
                                    <m:t>𝑙</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r>
                                <a:rPr lang="en-US" altLang="zh-CN" sz="1200" i="1">
                                  <a:latin typeface="Cambria Math" panose="02040503050406030204" pitchFamily="18" charset="0"/>
                                </a:rPr>
                                <m:t>=1</m:t>
                              </m:r>
                            </m:e>
                          </m:mr>
                          <m:m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1</m:t>
                                  </m:r>
                                </m:e>
                                <m:e>
                                  <m:r>
                                    <a:rPr lang="en-US" altLang="zh-CN" sz="1200" i="1">
                                      <a:latin typeface="Cambria Math" panose="02040503050406030204" pitchFamily="18" charset="0"/>
                                    </a:rPr>
                                    <m:t>𝑡</m:t>
                                  </m:r>
                                  <m:r>
                                    <a:rPr lang="en-US" altLang="zh-CN" sz="1200" i="1">
                                      <a:latin typeface="Cambria Math" panose="02040503050406030204" pitchFamily="18" charset="0"/>
                                    </a:rPr>
                                    <m:t>−</m:t>
                                  </m:r>
                                  <m:r>
                                    <a:rPr lang="en-US" altLang="zh-CN" sz="1200" i="1">
                                      <a:latin typeface="Cambria Math" panose="02040503050406030204" pitchFamily="18" charset="0"/>
                                    </a:rPr>
                                    <m:t>𝑇</m:t>
                                  </m:r>
                                  <m:r>
                                    <a:rPr lang="zh-CN" altLang="zh-CN" sz="1200" i="1">
                                      <a:latin typeface="Cambria Math" panose="02040503050406030204" pitchFamily="18" charset="0"/>
                                    </a:rPr>
                                    <m:t> </m:t>
                                  </m:r>
                                </m:e>
                              </m:d>
                              <m:r>
                                <a:rPr lang="en-US" altLang="zh-CN" sz="1200" i="1">
                                  <a:latin typeface="Cambria Math" panose="02040503050406030204" pitchFamily="18" charset="0"/>
                                </a:rPr>
                                <m:t> ,</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         </m:t>
                                  </m:r>
                                  <m:r>
                                    <a:rPr lang="en-US" altLang="zh-CN" sz="1200" i="1">
                                      <a:latin typeface="Cambria Math" panose="02040503050406030204" pitchFamily="18" charset="0"/>
                                    </a:rPr>
                                    <m:t>𝑙</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r>
                                <a:rPr lang="en-US" altLang="zh-CN" sz="1200" i="1">
                                  <a:latin typeface="Cambria Math" panose="02040503050406030204" pitchFamily="18" charset="0"/>
                                </a:rPr>
                                <m:t>=0</m:t>
                              </m:r>
                            </m:e>
                          </m:mr>
                        </m:m>
                      </m:e>
                    </m:d>
                  </m:oMath>
                </a14:m>
                <a:r>
                  <a:rPr lang="zh-CN" altLang="en-US" sz="1200" dirty="0"/>
                  <a:t>             （</a:t>
                </a:r>
                <a:r>
                  <a:rPr lang="en-US" altLang="zh-CN" sz="1200" dirty="0"/>
                  <a:t>3</a:t>
                </a:r>
                <a:r>
                  <a:rPr lang="zh-CN" altLang="en-US" sz="1200" dirty="0"/>
                  <a:t>）</a:t>
                </a:r>
              </a:p>
            </p:txBody>
          </p:sp>
        </mc:Choice>
        <mc:Fallback xmlns="">
          <p:sp>
            <p:nvSpPr>
              <p:cNvPr id="17" name="矩形 16"/>
              <p:cNvSpPr>
                <a:spLocks noRot="1" noChangeAspect="1" noMove="1" noResize="1" noEditPoints="1" noAdjustHandles="1" noChangeArrowheads="1" noChangeShapeType="1" noTextEdit="1"/>
              </p:cNvSpPr>
              <p:nvPr/>
            </p:nvSpPr>
            <p:spPr>
              <a:xfrm>
                <a:off x="646130" y="4232003"/>
                <a:ext cx="3587713" cy="572016"/>
              </a:xfrm>
              <a:prstGeom prst="rect">
                <a:avLst/>
              </a:prstGeom>
              <a:blipFill>
                <a:blip r:embed="rId7"/>
                <a:stretch>
                  <a:fillRect l="-4414" t="-185106" b="-26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943545" y="2489348"/>
                <a:ext cx="5324671" cy="669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333" i="1">
                              <a:latin typeface="Cambria Math" panose="02040503050406030204" pitchFamily="18" charset="0"/>
                            </a:rPr>
                          </m:ctrlPr>
                        </m:funcPr>
                        <m:fName>
                          <m:limLow>
                            <m:limLowPr>
                              <m:ctrlPr>
                                <a:rPr lang="en-US" altLang="zh-CN" sz="1333" i="1">
                                  <a:latin typeface="Cambria Math" panose="02040503050406030204" pitchFamily="18" charset="0"/>
                                </a:rPr>
                              </m:ctrlPr>
                            </m:limLowPr>
                            <m:e>
                              <m:r>
                                <m:rPr>
                                  <m:sty m:val="p"/>
                                </m:rPr>
                                <a:rPr lang="en-US" altLang="zh-CN" sz="1333">
                                  <a:latin typeface="Cambria Math" panose="02040503050406030204" pitchFamily="18" charset="0"/>
                                </a:rPr>
                                <m:t>min</m:t>
                              </m:r>
                            </m:e>
                            <m:lim>
                              <m:sSub>
                                <m:sSubPr>
                                  <m:ctrlPr>
                                    <a:rPr lang="zh-CN" altLang="zh-CN" sz="1333" i="1">
                                      <a:latin typeface="Cambria Math" panose="02040503050406030204" pitchFamily="18" charset="0"/>
                                    </a:rPr>
                                  </m:ctrlPr>
                                </m:sSubPr>
                                <m:e>
                                  <m:r>
                                    <a:rPr lang="en-US" altLang="zh-CN" sz="1333" i="1">
                                      <a:latin typeface="Cambria Math" panose="02040503050406030204" pitchFamily="18" charset="0"/>
                                    </a:rPr>
                                    <m:t>𝑙</m:t>
                                  </m:r>
                                </m:e>
                                <m:sub>
                                  <m:r>
                                    <a:rPr lang="en-US" altLang="zh-CN" sz="1333" i="1">
                                      <a:latin typeface="Cambria Math" panose="02040503050406030204" pitchFamily="18" charset="0"/>
                                    </a:rPr>
                                    <m:t>𝑚</m:t>
                                  </m:r>
                                  <m:r>
                                    <a:rPr lang="en-US" altLang="zh-CN" sz="1333" i="1">
                                      <a:latin typeface="Cambria Math" panose="02040503050406030204" pitchFamily="18" charset="0"/>
                                    </a:rPr>
                                    <m:t>,</m:t>
                                  </m:r>
                                  <m:r>
                                    <a:rPr lang="en-US" altLang="zh-CN" sz="1333" i="1">
                                      <a:latin typeface="Cambria Math" panose="02040503050406030204" pitchFamily="18" charset="0"/>
                                    </a:rPr>
                                    <m:t>𝑡</m:t>
                                  </m:r>
                                </m:sub>
                              </m:sSub>
                              <m:r>
                                <a:rPr lang="en-US" altLang="zh-CN" sz="1333" i="1">
                                  <a:latin typeface="Cambria Math" panose="02040503050406030204" pitchFamily="18" charset="0"/>
                                </a:rPr>
                                <m:t>,</m:t>
                              </m:r>
                              <m:sSubSup>
                                <m:sSubSupPr>
                                  <m:ctrlPr>
                                    <a:rPr lang="zh-CN" altLang="zh-CN" sz="1333" i="1">
                                      <a:latin typeface="Cambria Math" panose="02040503050406030204" pitchFamily="18" charset="0"/>
                                    </a:rPr>
                                  </m:ctrlPr>
                                </m:sSubSupPr>
                                <m:e>
                                  <m:r>
                                    <a:rPr lang="en-US" altLang="zh-CN" sz="1333" i="1">
                                      <a:latin typeface="Cambria Math" panose="02040503050406030204" pitchFamily="18" charset="0"/>
                                    </a:rPr>
                                    <m:t>𝑢</m:t>
                                  </m:r>
                                </m:e>
                                <m:sub>
                                  <m:r>
                                    <a:rPr lang="en-US" altLang="zh-CN" sz="1333" i="1">
                                      <a:latin typeface="Cambria Math" panose="02040503050406030204" pitchFamily="18" charset="0"/>
                                    </a:rPr>
                                    <m:t>𝑚</m:t>
                                  </m:r>
                                </m:sub>
                                <m:sup>
                                  <m:r>
                                    <a:rPr lang="en-US" altLang="zh-CN" sz="1333" i="1">
                                      <a:latin typeface="Cambria Math" panose="02040503050406030204" pitchFamily="18" charset="0"/>
                                    </a:rPr>
                                    <m:t>𝑝</m:t>
                                  </m:r>
                                </m:sup>
                              </m:sSubSup>
                            </m:lim>
                          </m:limLow>
                        </m:fName>
                        <m:e>
                          <m:nary>
                            <m:naryPr>
                              <m:chr m:val="∑"/>
                              <m:ctrlPr>
                                <a:rPr lang="en-US" altLang="zh-CN" sz="1333" i="1">
                                  <a:latin typeface="Cambria Math" panose="02040503050406030204" pitchFamily="18" charset="0"/>
                                </a:rPr>
                              </m:ctrlPr>
                            </m:naryPr>
                            <m:sub>
                              <m:r>
                                <m:rPr>
                                  <m:brk m:alnAt="23"/>
                                </m:rPr>
                                <a:rPr lang="en-US" altLang="zh-CN" sz="1333" i="1">
                                  <a:latin typeface="Cambria Math" panose="02040503050406030204" pitchFamily="18" charset="0"/>
                                </a:rPr>
                                <m:t>𝑚</m:t>
                              </m:r>
                              <m:r>
                                <a:rPr lang="en-US" altLang="zh-CN" sz="1333" i="1">
                                  <a:latin typeface="Cambria Math" panose="02040503050406030204" pitchFamily="18" charset="0"/>
                                </a:rPr>
                                <m:t>=1</m:t>
                              </m:r>
                            </m:sub>
                            <m:sup>
                              <m:r>
                                <a:rPr lang="en-US" altLang="zh-CN" sz="1333" i="1">
                                  <a:latin typeface="Cambria Math" panose="02040503050406030204" pitchFamily="18" charset="0"/>
                                </a:rPr>
                                <m:t>𝑀</m:t>
                              </m:r>
                            </m:sup>
                            <m:e>
                              <m:sSub>
                                <m:sSubPr>
                                  <m:ctrlPr>
                                    <a:rPr lang="en-US" altLang="zh-CN" sz="1333" i="1">
                                      <a:latin typeface="Cambria Math" panose="02040503050406030204" pitchFamily="18" charset="0"/>
                                    </a:rPr>
                                  </m:ctrlPr>
                                </m:sSubPr>
                                <m:e>
                                  <m:r>
                                    <m:rPr>
                                      <m:sty m:val="p"/>
                                    </m:rPr>
                                    <a:rPr lang="en-US" altLang="zh-CN" sz="1333" i="1">
                                      <a:latin typeface="Cambria Math" panose="02040503050406030204" pitchFamily="18" charset="0"/>
                                    </a:rPr>
                                    <m:t>e</m:t>
                                  </m:r>
                                </m:e>
                                <m:sub>
                                  <m:r>
                                    <a:rPr lang="en-US" altLang="zh-CN" sz="1333" i="1">
                                      <a:latin typeface="Cambria Math" panose="02040503050406030204" pitchFamily="18" charset="0"/>
                                    </a:rPr>
                                    <m:t>𝑚</m:t>
                                  </m:r>
                                  <m:r>
                                    <a:rPr lang="en-US" altLang="zh-CN" sz="1333" i="1">
                                      <a:latin typeface="Cambria Math" panose="02040503050406030204" pitchFamily="18" charset="0"/>
                                    </a:rPr>
                                    <m:t>,</m:t>
                                  </m:r>
                                  <m:r>
                                    <a:rPr lang="en-US" altLang="zh-CN" sz="1333" i="1">
                                      <a:latin typeface="Cambria Math" panose="02040503050406030204" pitchFamily="18" charset="0"/>
                                    </a:rPr>
                                    <m:t>𝑚</m:t>
                                  </m:r>
                                  <m:r>
                                    <a:rPr lang="en-US" altLang="zh-CN" sz="1333" i="1">
                                      <a:latin typeface="Cambria Math" panose="02040503050406030204" pitchFamily="18" charset="0"/>
                                    </a:rPr>
                                    <m:t>−1</m:t>
                                  </m:r>
                                </m:sub>
                              </m:sSub>
                              <m:r>
                                <a:rPr lang="en-US" altLang="zh-CN" sz="1333" i="1">
                                  <a:latin typeface="Cambria Math" panose="02040503050406030204" pitchFamily="18" charset="0"/>
                                </a:rPr>
                                <m:t>+</m:t>
                              </m:r>
                              <m:sSub>
                                <m:sSubPr>
                                  <m:ctrlPr>
                                    <a:rPr lang="en-US" altLang="zh-CN" sz="1333" i="1">
                                      <a:latin typeface="Cambria Math" panose="02040503050406030204" pitchFamily="18" charset="0"/>
                                    </a:rPr>
                                  </m:ctrlPr>
                                </m:sSubPr>
                                <m:e>
                                  <m:r>
                                    <a:rPr lang="en-US" altLang="zh-CN" sz="1333" i="1">
                                      <a:latin typeface="Cambria Math" panose="02040503050406030204" pitchFamily="18" charset="0"/>
                                    </a:rPr>
                                    <m:t>𝑒</m:t>
                                  </m:r>
                                </m:e>
                                <m:sub>
                                  <m:r>
                                    <a:rPr lang="en-US" altLang="zh-CN" sz="1333" i="1">
                                      <a:latin typeface="Cambria Math" panose="02040503050406030204" pitchFamily="18" charset="0"/>
                                    </a:rPr>
                                    <m:t>𝑚</m:t>
                                  </m:r>
                                  <m:r>
                                    <a:rPr lang="en-US" altLang="zh-CN" sz="1333" i="1">
                                      <a:latin typeface="Cambria Math" panose="02040503050406030204" pitchFamily="18" charset="0"/>
                                    </a:rPr>
                                    <m:t>,0</m:t>
                                  </m:r>
                                </m:sub>
                              </m:sSub>
                            </m:e>
                          </m:nary>
                        </m:e>
                      </m:func>
                    </m:oMath>
                  </m:oMathPara>
                </a14:m>
                <a:endParaRPr lang="zh-CN" altLang="en-US" sz="12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943545" y="2489348"/>
                <a:ext cx="5324671" cy="66941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5345" y="5346855"/>
                <a:ext cx="3594767" cy="288092"/>
              </a:xfrm>
              <a:prstGeom prst="rect">
                <a:avLst/>
              </a:prstGeom>
            </p:spPr>
            <p:txBody>
              <a:bodyPr wrap="none">
                <a:spAutoFit/>
              </a:bodyPr>
              <a:lstStyle/>
              <a:p>
                <a14:m>
                  <m:oMath xmlns:m="http://schemas.openxmlformats.org/officeDocument/2006/math">
                    <m:r>
                      <a:rPr lang="en-US" altLang="zh-CN" sz="1200">
                        <a:latin typeface="Cambria Math" panose="02040503050406030204" pitchFamily="18" charset="0"/>
                      </a:rPr>
                      <m:t>0≤</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𝑣</m:t>
                        </m:r>
                      </m:e>
                      <m:sub>
                        <m:r>
                          <a:rPr lang="en-US" altLang="zh-CN" sz="1200" i="1">
                            <a:latin typeface="Cambria Math" panose="02040503050406030204" pitchFamily="18" charset="0"/>
                          </a:rPr>
                          <m:t>𝑡h</m:t>
                        </m:r>
                      </m:sub>
                    </m:sSub>
                  </m:oMath>
                </a14:m>
                <a:r>
                  <a:rPr lang="zh-CN" altLang="en-US" sz="1200" dirty="0"/>
                  <a:t>                                        （</a:t>
                </a:r>
                <a:r>
                  <a:rPr lang="en-US" altLang="zh-CN" sz="1200" dirty="0"/>
                  <a:t>5</a:t>
                </a:r>
                <a:r>
                  <a:rPr lang="zh-CN" altLang="en-US" sz="1200" dirty="0"/>
                  <a:t>）</a:t>
                </a:r>
              </a:p>
            </p:txBody>
          </p:sp>
        </mc:Choice>
        <mc:Fallback xmlns="">
          <p:sp>
            <p:nvSpPr>
              <p:cNvPr id="19" name="矩形 18"/>
              <p:cNvSpPr>
                <a:spLocks noRot="1" noChangeAspect="1" noMove="1" noResize="1" noEditPoints="1" noAdjustHandles="1" noChangeArrowheads="1" noChangeShapeType="1" noTextEdit="1"/>
              </p:cNvSpPr>
              <p:nvPr/>
            </p:nvSpPr>
            <p:spPr>
              <a:xfrm>
                <a:off x="655345" y="5346855"/>
                <a:ext cx="3594767" cy="288092"/>
              </a:xfrm>
              <a:prstGeom prst="rect">
                <a:avLst/>
              </a:prstGeom>
              <a:blipFill>
                <a:blip r:embed="rId9"/>
                <a:stretch>
                  <a:fillRect b="-170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8722" y="6255271"/>
                <a:ext cx="3715441" cy="510396"/>
              </a:xfrm>
              <a:prstGeom prst="rect">
                <a:avLst/>
              </a:prstGeom>
            </p:spPr>
            <p:txBody>
              <a:bodyPr wrap="none">
                <a:spAutoFit/>
              </a:bodyPr>
              <a:lstStyle/>
              <a:p>
                <a14:m>
                  <m:oMath xmlns:m="http://schemas.openxmlformats.org/officeDocument/2006/math">
                    <m:d>
                      <m:dPr>
                        <m:begChr m:val="{"/>
                        <m:endChr m:val=""/>
                        <m:ctrlPr>
                          <a:rPr lang="zh-CN" altLang="zh-CN" sz="1200" i="1">
                            <a:latin typeface="Cambria Math" panose="02040503050406030204" pitchFamily="18" charset="0"/>
                          </a:rPr>
                        </m:ctrlPr>
                      </m:dPr>
                      <m:e>
                        <m:m>
                          <m:mPr>
                            <m:mcs>
                              <m:mc>
                                <m:mcPr>
                                  <m:count m:val="1"/>
                                  <m:mcJc m:val="center"/>
                                </m:mcPr>
                              </m:mc>
                            </m:mcs>
                            <m:ctrlPr>
                              <a:rPr lang="zh-CN" altLang="zh-CN" sz="1200" i="1">
                                <a:latin typeface="Cambria Math" panose="02040503050406030204" pitchFamily="18" charset="0"/>
                              </a:rPr>
                            </m:ctrlPr>
                          </m:mPr>
                          <m:mr>
                            <m:e>
                              <m:sSubSup>
                                <m:sSubSupPr>
                                  <m:ctrlPr>
                                    <a:rPr lang="zh-CN" altLang="zh-CN" sz="1200" i="1">
                                      <a:latin typeface="Cambria Math" panose="02040503050406030204" pitchFamily="18" charset="0"/>
                                    </a:rPr>
                                  </m:ctrlPr>
                                </m:sSubSupP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𝑚</m:t>
                                      </m:r>
                                      <m:r>
                                        <a:rPr lang="en-US" altLang="zh-CN" sz="1200" i="1">
                                          <a:latin typeface="Cambria Math" panose="02040503050406030204" pitchFamily="18" charset="0"/>
                                        </a:rPr>
                                        <m:t>−1</m:t>
                                      </m:r>
                                    </m:sub>
                                    <m:sup>
                                      <m:r>
                                        <a:rPr lang="en-US" altLang="zh-CN" sz="1200" i="1">
                                          <a:latin typeface="Cambria Math" panose="02040503050406030204" pitchFamily="18" charset="0"/>
                                        </a:rPr>
                                        <m:t>𝑎</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r>
                                    <a:rPr lang="en-US" altLang="zh-CN" sz="1200" i="1">
                                      <a:latin typeface="Cambria Math" panose="02040503050406030204" pitchFamily="18" charset="0"/>
                                    </a:rPr>
                                    <m:t>𝜀</m:t>
                                  </m:r>
                                  <m:r>
                                    <a:rPr lang="en-US" altLang="zh-CN" sz="1200" i="1">
                                      <a:latin typeface="Cambria Math" panose="02040503050406030204" pitchFamily="18" charset="0"/>
                                    </a:rPr>
                                    <m:t>≤</m:t>
                                  </m:r>
                                  <m:r>
                                    <a:rPr lang="en-US" altLang="zh-CN" sz="1200" i="1">
                                      <a:latin typeface="Cambria Math" panose="02040503050406030204" pitchFamily="18" charset="0"/>
                                    </a:rPr>
                                    <m:t>𝑣</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𝑚</m:t>
                                  </m:r>
                                  <m:r>
                                    <a:rPr lang="en-US" altLang="zh-CN" sz="1200" i="1">
                                      <a:latin typeface="Cambria Math" panose="02040503050406030204" pitchFamily="18" charset="0"/>
                                    </a:rPr>
                                    <m:t>−1</m:t>
                                  </m:r>
                                </m:sub>
                                <m:sup>
                                  <m:r>
                                    <a:rPr lang="en-US" altLang="zh-CN" sz="1200" i="1">
                                      <a:latin typeface="Cambria Math" panose="02040503050406030204" pitchFamily="18" charset="0"/>
                                    </a:rPr>
                                    <m:t>𝑎</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r>
                                <a:rPr lang="en-US" altLang="zh-CN" sz="1200" i="1">
                                  <a:latin typeface="Cambria Math" panose="02040503050406030204" pitchFamily="18" charset="0"/>
                                </a:rPr>
                                <m:t>𝜀</m:t>
                              </m:r>
                            </m:e>
                          </m:mr>
                          <m:mr>
                            <m:e>
                              <m:sSubSup>
                                <m:sSubSupPr>
                                  <m:ctrlPr>
                                    <a:rPr lang="zh-CN" altLang="zh-CN" sz="1200" i="1">
                                      <a:latin typeface="Cambria Math" panose="02040503050406030204" pitchFamily="18" charset="0"/>
                                    </a:rPr>
                                  </m:ctrlPr>
                                </m:sSubSupP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𝑚</m:t>
                                      </m:r>
                                      <m:r>
                                        <a:rPr lang="en-US" altLang="zh-CN" sz="1200" i="1">
                                          <a:latin typeface="Cambria Math" panose="02040503050406030204" pitchFamily="18" charset="0"/>
                                        </a:rPr>
                                        <m:t>+1</m:t>
                                      </m:r>
                                    </m:sub>
                                    <m:sup>
                                      <m:r>
                                        <a:rPr lang="en-US" altLang="zh-CN" sz="1200" i="1">
                                          <a:latin typeface="Cambria Math" panose="02040503050406030204" pitchFamily="18" charset="0"/>
                                        </a:rPr>
                                        <m:t>𝑎</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r>
                                    <a:rPr lang="en-US" altLang="zh-CN" sz="1200" i="1">
                                      <a:latin typeface="Cambria Math" panose="02040503050406030204" pitchFamily="18" charset="0"/>
                                    </a:rPr>
                                    <m:t>𝜀</m:t>
                                  </m:r>
                                  <m:r>
                                    <a:rPr lang="en-US" altLang="zh-CN" sz="1200" i="1">
                                      <a:latin typeface="Cambria Math" panose="02040503050406030204" pitchFamily="18" charset="0"/>
                                    </a:rPr>
                                    <m:t>≤</m:t>
                                  </m:r>
                                  <m:r>
                                    <a:rPr lang="en-US" altLang="zh-CN" sz="1200" i="1">
                                      <a:latin typeface="Cambria Math" panose="02040503050406030204" pitchFamily="18" charset="0"/>
                                    </a:rPr>
                                    <m:t>𝑣</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𝑚</m:t>
                                  </m:r>
                                  <m:r>
                                    <a:rPr lang="en-US" altLang="zh-CN" sz="1200" i="1">
                                      <a:latin typeface="Cambria Math" panose="02040503050406030204" pitchFamily="18" charset="0"/>
                                    </a:rPr>
                                    <m:t>+1</m:t>
                                  </m:r>
                                </m:sub>
                                <m:sup>
                                  <m:r>
                                    <a:rPr lang="en-US" altLang="zh-CN" sz="1200" i="1">
                                      <a:latin typeface="Cambria Math" panose="02040503050406030204" pitchFamily="18" charset="0"/>
                                    </a:rPr>
                                    <m:t>𝑎</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r>
                                <a:rPr lang="en-US" altLang="zh-CN" sz="1200" i="1">
                                  <a:latin typeface="Cambria Math" panose="02040503050406030204" pitchFamily="18" charset="0"/>
                                </a:rPr>
                                <m:t>𝜀</m:t>
                              </m:r>
                            </m:e>
                          </m:mr>
                        </m:m>
                        <m:r>
                          <a:rPr lang="en-US" altLang="zh-CN" sz="1200" i="1">
                            <a:latin typeface="Cambria Math" panose="02040503050406030204" pitchFamily="18" charset="0"/>
                          </a:rPr>
                          <m:t>    </m:t>
                        </m:r>
                      </m:e>
                    </m:d>
                  </m:oMath>
                </a14:m>
                <a:r>
                  <a:rPr lang="zh-CN" altLang="en-US" sz="1200" dirty="0"/>
                  <a:t>   （</a:t>
                </a:r>
                <a:r>
                  <a:rPr lang="en-US" altLang="zh-CN" sz="1200" dirty="0"/>
                  <a:t>7</a:t>
                </a:r>
                <a:r>
                  <a:rPr lang="zh-CN" altLang="en-US" sz="1200" dirty="0"/>
                  <a:t>）</a:t>
                </a:r>
              </a:p>
            </p:txBody>
          </p:sp>
        </mc:Choice>
        <mc:Fallback xmlns="">
          <p:sp>
            <p:nvSpPr>
              <p:cNvPr id="20" name="矩形 19"/>
              <p:cNvSpPr>
                <a:spLocks noRot="1" noChangeAspect="1" noMove="1" noResize="1" noEditPoints="1" noAdjustHandles="1" noChangeArrowheads="1" noChangeShapeType="1" noTextEdit="1"/>
              </p:cNvSpPr>
              <p:nvPr/>
            </p:nvSpPr>
            <p:spPr>
              <a:xfrm>
                <a:off x="558722" y="6255271"/>
                <a:ext cx="3715441" cy="510396"/>
              </a:xfrm>
              <a:prstGeom prst="rect">
                <a:avLst/>
              </a:prstGeom>
              <a:blipFill>
                <a:blip r:embed="rId10"/>
                <a:stretch>
                  <a:fillRect l="-18391" t="-172619" b="-25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55345" y="5824056"/>
                <a:ext cx="3609001" cy="288092"/>
              </a:xfrm>
              <a:prstGeom prst="rect">
                <a:avLst/>
              </a:prstGeom>
            </p:spPr>
            <p:txBody>
              <a:bodyPr wrap="none">
                <a:spAutoFit/>
              </a:bodyPr>
              <a:lstStyle/>
              <a:p>
                <a14:m>
                  <m:oMath xmlns:m="http://schemas.openxmlformats.org/officeDocument/2006/math">
                    <m:sSubSup>
                      <m:sSubSupPr>
                        <m:ctrlPr>
                          <a:rPr lang="zh-CN" altLang="zh-CN" sz="1200" i="1">
                            <a:latin typeface="Cambria Math" panose="02040503050406030204" pitchFamily="18" charset="0"/>
                          </a:rPr>
                        </m:ctrlPr>
                      </m:sSubSup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𝑚𝑖𝑛</m:t>
                            </m:r>
                          </m:sub>
                        </m:sSub>
                        <m:r>
                          <a:rPr lang="en-US" altLang="zh-CN" sz="1200" i="1">
                            <a:latin typeface="Cambria Math" panose="02040503050406030204" pitchFamily="18" charset="0"/>
                          </a:rPr>
                          <m:t>≤</m:t>
                        </m:r>
                        <m:r>
                          <a:rPr lang="en-US" altLang="zh-CN" sz="1200" i="1">
                            <a:latin typeface="Cambria Math" panose="02040503050406030204" pitchFamily="18" charset="0"/>
                          </a:rPr>
                          <m:t>𝑢</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𝑘</m:t>
                        </m:r>
                      </m:e>
                      <m:e>
                        <m:r>
                          <a:rPr lang="en-US" altLang="zh-CN" sz="1200" i="1">
                            <a:latin typeface="Cambria Math" panose="02040503050406030204" pitchFamily="18" charset="0"/>
                          </a:rPr>
                          <m:t>𝑡</m:t>
                        </m:r>
                      </m:e>
                    </m:d>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𝑚𝑎𝑥</m:t>
                        </m:r>
                      </m:sub>
                    </m:sSub>
                  </m:oMath>
                </a14:m>
                <a:r>
                  <a:rPr lang="zh-CN" altLang="en-US" sz="1200" dirty="0"/>
                  <a:t>                                （</a:t>
                </a:r>
                <a:r>
                  <a:rPr lang="en-US" altLang="zh-CN" sz="1200" dirty="0"/>
                  <a:t>6</a:t>
                </a:r>
                <a:r>
                  <a:rPr lang="zh-CN" altLang="en-US" sz="1200" dirty="0"/>
                  <a:t>）</a:t>
                </a:r>
              </a:p>
            </p:txBody>
          </p:sp>
        </mc:Choice>
        <mc:Fallback xmlns="">
          <p:sp>
            <p:nvSpPr>
              <p:cNvPr id="21" name="矩形 20"/>
              <p:cNvSpPr>
                <a:spLocks noRot="1" noChangeAspect="1" noMove="1" noResize="1" noEditPoints="1" noAdjustHandles="1" noChangeArrowheads="1" noChangeShapeType="1" noTextEdit="1"/>
              </p:cNvSpPr>
              <p:nvPr/>
            </p:nvSpPr>
            <p:spPr>
              <a:xfrm>
                <a:off x="655345" y="5824056"/>
                <a:ext cx="3609001" cy="288092"/>
              </a:xfrm>
              <a:prstGeom prst="rect">
                <a:avLst/>
              </a:prstGeom>
              <a:blipFill>
                <a:blip r:embed="rId11"/>
                <a:stretch>
                  <a:fillRect b="-145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655344" y="4890895"/>
                <a:ext cx="3725781" cy="291747"/>
              </a:xfrm>
              <a:prstGeom prst="rect">
                <a:avLst/>
              </a:prstGeom>
              <a:noFill/>
            </p:spPr>
            <p:txBody>
              <a:bodyPr wrap="square" rtlCol="0">
                <a:spAutoFit/>
              </a:bodyPr>
              <a:lstStyle/>
              <a:p>
                <a14:m>
                  <m:oMath xmlns:m="http://schemas.openxmlformats.org/officeDocument/2006/math">
                    <m:nary>
                      <m:naryPr>
                        <m:chr m:val="∑"/>
                        <m:ctrlPr>
                          <a:rPr lang="zh-CN" altLang="en-US" sz="1200" i="1">
                            <a:latin typeface="Cambria Math" panose="02040503050406030204" pitchFamily="18" charset="0"/>
                          </a:rPr>
                        </m:ctrlPr>
                      </m:naryPr>
                      <m:sub>
                        <m:r>
                          <m:rPr>
                            <m:brk m:alnAt="23"/>
                          </m:rPr>
                          <a:rPr lang="en-US" altLang="zh-CN" sz="1200" i="1">
                            <a:latin typeface="Cambria Math" panose="02040503050406030204" pitchFamily="18" charset="0"/>
                          </a:rPr>
                          <m:t>𝑚</m:t>
                        </m:r>
                        <m:r>
                          <a:rPr lang="en-US" altLang="zh-CN" sz="1200" i="1">
                            <a:latin typeface="Cambria Math" panose="02040503050406030204" pitchFamily="18" charset="0"/>
                          </a:rPr>
                          <m:t>=1</m:t>
                        </m:r>
                      </m:sub>
                      <m:sup>
                        <m:r>
                          <a:rPr lang="en-US" altLang="zh-CN" sz="1200" i="1">
                            <a:latin typeface="Cambria Math" panose="02040503050406030204" pitchFamily="18" charset="0"/>
                          </a:rPr>
                          <m:t>𝑀</m:t>
                        </m:r>
                      </m:sup>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𝑙</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nary>
                  </m:oMath>
                </a14:m>
                <a:r>
                  <a:rPr lang="en-US" altLang="zh-CN" sz="1200" dirty="0"/>
                  <a:t>= B                                               </a:t>
                </a:r>
                <a:r>
                  <a:rPr lang="zh-CN" altLang="en-US" sz="1200" dirty="0"/>
                  <a:t>（</a:t>
                </a:r>
                <a:r>
                  <a:rPr lang="en-US" altLang="zh-CN" sz="1200" dirty="0"/>
                  <a:t>4</a:t>
                </a:r>
                <a:r>
                  <a:rPr lang="zh-CN" altLang="en-US" sz="1200" dirty="0"/>
                  <a:t>）</a:t>
                </a:r>
                <a:r>
                  <a:rPr lang="en-US" altLang="zh-CN" sz="1200" dirty="0"/>
                  <a:t>         </a:t>
                </a:r>
                <a:endParaRPr lang="zh-CN" altLang="en-US" sz="12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655344" y="4890895"/>
                <a:ext cx="3725781" cy="291747"/>
              </a:xfrm>
              <a:prstGeom prst="rect">
                <a:avLst/>
              </a:prstGeom>
              <a:blipFill>
                <a:blip r:embed="rId12"/>
                <a:stretch>
                  <a:fillRect l="-5237" t="-89583" b="-147917"/>
                </a:stretch>
              </a:blipFill>
            </p:spPr>
            <p:txBody>
              <a:bodyPr/>
              <a:lstStyle/>
              <a:p>
                <a:r>
                  <a:rPr lang="zh-CN" altLang="en-US">
                    <a:noFill/>
                  </a:rPr>
                  <a:t> </a:t>
                </a:r>
              </a:p>
            </p:txBody>
          </p:sp>
        </mc:Fallback>
      </mc:AlternateContent>
      <p:sp>
        <p:nvSpPr>
          <p:cNvPr id="5" name="文本框 4"/>
          <p:cNvSpPr txBox="1"/>
          <p:nvPr/>
        </p:nvSpPr>
        <p:spPr>
          <a:xfrm>
            <a:off x="370261" y="3321755"/>
            <a:ext cx="570167" cy="297454"/>
          </a:xfrm>
          <a:prstGeom prst="rect">
            <a:avLst/>
          </a:prstGeom>
          <a:noFill/>
        </p:spPr>
        <p:txBody>
          <a:bodyPr wrap="square" rtlCol="0">
            <a:spAutoFit/>
          </a:bodyPr>
          <a:lstStyle/>
          <a:p>
            <a:r>
              <a:rPr lang="en-US" altLang="zh-CN" sz="1333" dirty="0" err="1"/>
              <a:t>s.t.</a:t>
            </a:r>
            <a:endParaRPr lang="zh-CN" altLang="en-US" sz="1333" dirty="0"/>
          </a:p>
        </p:txBody>
      </p:sp>
      <mc:AlternateContent xmlns:mc="http://schemas.openxmlformats.org/markup-compatibility/2006" xmlns:a14="http://schemas.microsoft.com/office/drawing/2010/main">
        <mc:Choice Requires="a14">
          <p:sp>
            <p:nvSpPr>
              <p:cNvPr id="3" name="矩形 2"/>
              <p:cNvSpPr/>
              <p:nvPr/>
            </p:nvSpPr>
            <p:spPr>
              <a:xfrm>
                <a:off x="4948804" y="4790353"/>
                <a:ext cx="3018710"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m:rPr>
                                  <m:sty m:val="p"/>
                                </m:rPr>
                                <a:rPr lang="en-US" altLang="zh-CN" sz="2400" i="1">
                                  <a:latin typeface="Cambria Math" panose="02040503050406030204" pitchFamily="18" charset="0"/>
                                </a:rPr>
                                <m:t>m</m:t>
                              </m:r>
                            </m:sub>
                          </m:sSub>
                          <m:r>
                            <a:rPr lang="en-US" altLang="zh-CN" sz="2400" i="1">
                              <a:latin typeface="Cambria Math" panose="02040503050406030204" pitchFamily="18" charset="0"/>
                            </a:rPr>
                            <m:t>= </m:t>
                          </m:r>
                          <m:r>
                            <m:rPr>
                              <m:sty m:val="p"/>
                            </m:rPr>
                            <a:rPr lang="en-US" altLang="zh-CN" sz="2400" i="1">
                              <a:latin typeface="Cambria Math" panose="02040503050406030204" pitchFamily="18" charset="0"/>
                            </a:rPr>
                            <m:t>e</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𝑚</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𝑒</m:t>
                          </m:r>
                        </m:e>
                        <m:sub>
                          <m:r>
                            <a:rPr lang="en-US" altLang="zh-CN" sz="2400" i="1">
                              <a:latin typeface="Cambria Math" panose="02040503050406030204" pitchFamily="18" charset="0"/>
                            </a:rPr>
                            <m:t>𝑚</m:t>
                          </m:r>
                          <m:r>
                            <a:rPr lang="en-US" altLang="zh-CN" sz="2400" i="1">
                              <a:latin typeface="Cambria Math" panose="02040503050406030204" pitchFamily="18" charset="0"/>
                            </a:rPr>
                            <m:t>,0</m:t>
                          </m:r>
                        </m:sub>
                      </m:sSub>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4948804" y="4790353"/>
                <a:ext cx="3018710" cy="47788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4310021" y="5169284"/>
                <a:ext cx="4045937" cy="11005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sSup>
                                <m:sSupPr>
                                  <m:ctrlPr>
                                    <a:rPr lang="en-US" altLang="zh-CN" sz="2400" i="1">
                                      <a:latin typeface="Cambria Math" panose="02040503050406030204" pitchFamily="18" charset="0"/>
                                    </a:rPr>
                                  </m:ctrlPr>
                                </m:sSup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𝑡</m:t>
                                      </m:r>
                                    </m:sub>
                                  </m:sSub>
                                </m:e>
                                <m:sup>
                                  <m:r>
                                    <a:rPr lang="en-US" altLang="zh-CN" sz="2400" i="1">
                                      <a:latin typeface="Cambria Math" panose="02040503050406030204" pitchFamily="18" charset="0"/>
                                    </a:rPr>
                                    <m:t>∗</m:t>
                                  </m:r>
                                </m:sup>
                              </m:sSup>
                            </m:lim>
                          </m:limLow>
                        </m:fName>
                        <m:e>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𝑚</m:t>
                              </m:r>
                              <m:r>
                                <a:rPr lang="en-US" altLang="zh-CN" sz="2400" i="1">
                                  <a:latin typeface="Cambria Math" panose="02040503050406030204" pitchFamily="18" charset="0"/>
                                </a:rPr>
                                <m:t>=1</m:t>
                              </m:r>
                            </m:sub>
                            <m:sup>
                              <m:r>
                                <a:rPr lang="en-US" altLang="zh-CN" sz="2400" i="1">
                                  <a:latin typeface="Cambria Math" panose="02040503050406030204" pitchFamily="18" charset="0"/>
                                </a:rPr>
                                <m:t>𝑚</m:t>
                              </m:r>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𝜔</m:t>
                                  </m:r>
                                </m:e>
                                <m:sub>
                                  <m:r>
                                    <m:rPr>
                                      <m:sty m:val="p"/>
                                    </m:rPr>
                                    <a:rPr lang="en-US" altLang="zh-CN" sz="2400" i="1">
                                      <a:latin typeface="Cambria Math" panose="02040503050406030204" pitchFamily="18" charset="0"/>
                                    </a:rPr>
                                    <m:t>m</m:t>
                                  </m:r>
                                </m:sub>
                              </m:sSub>
                            </m:e>
                          </m:nary>
                        </m:e>
                      </m:func>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𝑡</m:t>
                          </m:r>
                        </m:sub>
                      </m:sSub>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4310021" y="5169284"/>
                <a:ext cx="4045937" cy="1100558"/>
              </a:xfrm>
              <a:prstGeom prst="rect">
                <a:avLst/>
              </a:prstGeom>
              <a:blipFill>
                <a:blip r:embed="rId14"/>
                <a:stretch>
                  <a:fillRect/>
                </a:stretch>
              </a:blipFill>
            </p:spPr>
            <p:txBody>
              <a:bodyPr/>
              <a:lstStyle/>
              <a:p>
                <a:r>
                  <a:rPr lang="zh-CN" altLang="en-US">
                    <a:noFill/>
                  </a:rPr>
                  <a:t> </a:t>
                </a:r>
              </a:p>
            </p:txBody>
          </p:sp>
        </mc:Fallback>
      </mc:AlternateContent>
      <p:sp>
        <p:nvSpPr>
          <p:cNvPr id="30" name="文本框 29"/>
          <p:cNvSpPr txBox="1"/>
          <p:nvPr/>
        </p:nvSpPr>
        <p:spPr>
          <a:xfrm>
            <a:off x="4997021" y="5983502"/>
            <a:ext cx="570167" cy="461665"/>
          </a:xfrm>
          <a:prstGeom prst="rect">
            <a:avLst/>
          </a:prstGeom>
          <a:noFill/>
        </p:spPr>
        <p:txBody>
          <a:bodyPr wrap="square" rtlCol="0">
            <a:spAutoFit/>
          </a:bodyPr>
          <a:lstStyle/>
          <a:p>
            <a:r>
              <a:rPr lang="en-US" altLang="zh-CN" sz="2400" dirty="0" err="1"/>
              <a:t>s.t.</a:t>
            </a:r>
            <a:endParaRPr lang="zh-CN" altLang="en-US" sz="2400" dirty="0"/>
          </a:p>
        </p:txBody>
      </p:sp>
      <p:sp>
        <p:nvSpPr>
          <p:cNvPr id="8" name="文本框 7"/>
          <p:cNvSpPr txBox="1"/>
          <p:nvPr/>
        </p:nvSpPr>
        <p:spPr>
          <a:xfrm>
            <a:off x="5469798" y="6411048"/>
            <a:ext cx="2150540" cy="318100"/>
          </a:xfrm>
          <a:prstGeom prst="rect">
            <a:avLst/>
          </a:prstGeom>
          <a:noFill/>
        </p:spPr>
        <p:txBody>
          <a:bodyPr wrap="square" rtlCol="0">
            <a:spAutoFit/>
          </a:bodyPr>
          <a:lstStyle/>
          <a:p>
            <a:r>
              <a:rPr lang="en-US" altLang="zh-CN" sz="1467" dirty="0"/>
              <a:t>(1)(2)(4)(5)(6)(7)</a:t>
            </a:r>
            <a:endParaRPr lang="zh-CN" altLang="en-US" sz="1467" dirty="0"/>
          </a:p>
        </p:txBody>
      </p:sp>
      <p:sp>
        <p:nvSpPr>
          <p:cNvPr id="10" name="文本框 9"/>
          <p:cNvSpPr txBox="1"/>
          <p:nvPr/>
        </p:nvSpPr>
        <p:spPr>
          <a:xfrm>
            <a:off x="4925498" y="4354702"/>
            <a:ext cx="3106703" cy="338554"/>
          </a:xfrm>
          <a:prstGeom prst="rect">
            <a:avLst/>
          </a:prstGeom>
          <a:noFill/>
        </p:spPr>
        <p:txBody>
          <a:bodyPr wrap="square" rtlCol="0">
            <a:spAutoFit/>
          </a:bodyPr>
          <a:lstStyle/>
          <a:p>
            <a:r>
              <a:rPr lang="zh-CN" altLang="en-US" sz="1600" dirty="0"/>
              <a:t>基于追踪误差的子信道分配</a:t>
            </a:r>
          </a:p>
        </p:txBody>
      </p:sp>
      <p:sp>
        <p:nvSpPr>
          <p:cNvPr id="13" name="右箭头 12"/>
          <p:cNvSpPr/>
          <p:nvPr/>
        </p:nvSpPr>
        <p:spPr>
          <a:xfrm>
            <a:off x="4153560" y="5213292"/>
            <a:ext cx="704181" cy="293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1" name="右箭头 30"/>
          <p:cNvSpPr/>
          <p:nvPr/>
        </p:nvSpPr>
        <p:spPr>
          <a:xfrm>
            <a:off x="7928450" y="5213956"/>
            <a:ext cx="704181" cy="293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文本框 31"/>
          <p:cNvSpPr txBox="1"/>
          <p:nvPr/>
        </p:nvSpPr>
        <p:spPr>
          <a:xfrm>
            <a:off x="8917714" y="4348700"/>
            <a:ext cx="3106703" cy="338554"/>
          </a:xfrm>
          <a:prstGeom prst="rect">
            <a:avLst/>
          </a:prstGeom>
          <a:noFill/>
        </p:spPr>
        <p:txBody>
          <a:bodyPr wrap="square" rtlCol="0">
            <a:spAutoFit/>
          </a:bodyPr>
          <a:lstStyle/>
          <a:p>
            <a:r>
              <a:rPr lang="zh-CN" altLang="en-US" sz="1600" dirty="0"/>
              <a:t>解控制输入</a:t>
            </a:r>
          </a:p>
        </p:txBody>
      </p:sp>
      <mc:AlternateContent xmlns:mc="http://schemas.openxmlformats.org/markup-compatibility/2006" xmlns:a14="http://schemas.microsoft.com/office/drawing/2010/main">
        <mc:Choice Requires="a14">
          <p:sp>
            <p:nvSpPr>
              <p:cNvPr id="33" name="文本框 32"/>
              <p:cNvSpPr txBox="1"/>
              <p:nvPr/>
            </p:nvSpPr>
            <p:spPr>
              <a:xfrm>
                <a:off x="8538083" y="4682229"/>
                <a:ext cx="2943987" cy="669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1333" i="1">
                              <a:latin typeface="Cambria Math" panose="02040503050406030204" pitchFamily="18" charset="0"/>
                            </a:rPr>
                          </m:ctrlPr>
                        </m:funcPr>
                        <m:fName>
                          <m:limLow>
                            <m:limLowPr>
                              <m:ctrlPr>
                                <a:rPr lang="en-US" altLang="zh-CN" sz="1333" i="1">
                                  <a:latin typeface="Cambria Math" panose="02040503050406030204" pitchFamily="18" charset="0"/>
                                </a:rPr>
                              </m:ctrlPr>
                            </m:limLowPr>
                            <m:e>
                              <m:r>
                                <m:rPr>
                                  <m:sty m:val="p"/>
                                </m:rPr>
                                <a:rPr lang="en-US" altLang="zh-CN" sz="1333">
                                  <a:latin typeface="Cambria Math" panose="02040503050406030204" pitchFamily="18" charset="0"/>
                                </a:rPr>
                                <m:t>min</m:t>
                              </m:r>
                            </m:e>
                            <m:lim>
                              <m:sSup>
                                <m:sSupPr>
                                  <m:ctrlPr>
                                    <a:rPr lang="en-US" altLang="zh-CN" sz="1333" i="1">
                                      <a:latin typeface="Cambria Math" panose="02040503050406030204" pitchFamily="18" charset="0"/>
                                    </a:rPr>
                                  </m:ctrlPr>
                                </m:sSupPr>
                                <m:e>
                                  <m:sSubSup>
                                    <m:sSubSupPr>
                                      <m:ctrlPr>
                                        <a:rPr lang="zh-CN" altLang="zh-CN" sz="1333" i="1">
                                          <a:latin typeface="Cambria Math" panose="02040503050406030204" pitchFamily="18" charset="0"/>
                                        </a:rPr>
                                      </m:ctrlPr>
                                    </m:sSubSupPr>
                                    <m:e>
                                      <m:r>
                                        <a:rPr lang="en-US" altLang="zh-CN" sz="1333" i="1">
                                          <a:latin typeface="Cambria Math" panose="02040503050406030204" pitchFamily="18" charset="0"/>
                                        </a:rPr>
                                        <m:t>𝑢</m:t>
                                      </m:r>
                                    </m:e>
                                    <m:sub>
                                      <m:r>
                                        <a:rPr lang="en-US" altLang="zh-CN" sz="1333" i="1">
                                          <a:latin typeface="Cambria Math" panose="02040503050406030204" pitchFamily="18" charset="0"/>
                                        </a:rPr>
                                        <m:t>𝑚</m:t>
                                      </m:r>
                                    </m:sub>
                                    <m:sup>
                                      <m:r>
                                        <a:rPr lang="en-US" altLang="zh-CN" sz="1333" i="1">
                                          <a:latin typeface="Cambria Math" panose="02040503050406030204" pitchFamily="18" charset="0"/>
                                        </a:rPr>
                                        <m:t>𝑝</m:t>
                                      </m:r>
                                    </m:sup>
                                  </m:sSubSup>
                                </m:e>
                                <m:sup>
                                  <m:r>
                                    <a:rPr lang="zh-CN" altLang="en-US" sz="1333" i="1">
                                      <a:latin typeface="Cambria Math" panose="02040503050406030204" pitchFamily="18" charset="0"/>
                                    </a:rPr>
                                    <m:t>∗</m:t>
                                  </m:r>
                                </m:sup>
                              </m:sSup>
                            </m:lim>
                          </m:limLow>
                        </m:fName>
                        <m:e>
                          <m:nary>
                            <m:naryPr>
                              <m:chr m:val="∑"/>
                              <m:ctrlPr>
                                <a:rPr lang="en-US" altLang="zh-CN" sz="1333" i="1">
                                  <a:latin typeface="Cambria Math" panose="02040503050406030204" pitchFamily="18" charset="0"/>
                                </a:rPr>
                              </m:ctrlPr>
                            </m:naryPr>
                            <m:sub>
                              <m:r>
                                <m:rPr>
                                  <m:brk m:alnAt="23"/>
                                </m:rPr>
                                <a:rPr lang="en-US" altLang="zh-CN" sz="1333" i="1">
                                  <a:latin typeface="Cambria Math" panose="02040503050406030204" pitchFamily="18" charset="0"/>
                                </a:rPr>
                                <m:t>𝑚</m:t>
                              </m:r>
                              <m:r>
                                <a:rPr lang="en-US" altLang="zh-CN" sz="1333" i="1">
                                  <a:latin typeface="Cambria Math" panose="02040503050406030204" pitchFamily="18" charset="0"/>
                                </a:rPr>
                                <m:t>=1</m:t>
                              </m:r>
                            </m:sub>
                            <m:sup>
                              <m:r>
                                <a:rPr lang="en-US" altLang="zh-CN" sz="1333" i="1">
                                  <a:latin typeface="Cambria Math" panose="02040503050406030204" pitchFamily="18" charset="0"/>
                                </a:rPr>
                                <m:t>𝑀</m:t>
                              </m:r>
                            </m:sup>
                            <m:e>
                              <m:sSub>
                                <m:sSubPr>
                                  <m:ctrlPr>
                                    <a:rPr lang="en-US" altLang="zh-CN" sz="1333" i="1">
                                      <a:latin typeface="Cambria Math" panose="02040503050406030204" pitchFamily="18" charset="0"/>
                                    </a:rPr>
                                  </m:ctrlPr>
                                </m:sSubPr>
                                <m:e>
                                  <m:r>
                                    <m:rPr>
                                      <m:sty m:val="p"/>
                                    </m:rPr>
                                    <a:rPr lang="en-US" altLang="zh-CN" sz="1333" i="1">
                                      <a:latin typeface="Cambria Math" panose="02040503050406030204" pitchFamily="18" charset="0"/>
                                    </a:rPr>
                                    <m:t>e</m:t>
                                  </m:r>
                                </m:e>
                                <m:sub>
                                  <m:r>
                                    <a:rPr lang="en-US" altLang="zh-CN" sz="1333" i="1">
                                      <a:latin typeface="Cambria Math" panose="02040503050406030204" pitchFamily="18" charset="0"/>
                                    </a:rPr>
                                    <m:t>𝑚</m:t>
                                  </m:r>
                                  <m:r>
                                    <a:rPr lang="en-US" altLang="zh-CN" sz="1333" i="1">
                                      <a:latin typeface="Cambria Math" panose="02040503050406030204" pitchFamily="18" charset="0"/>
                                    </a:rPr>
                                    <m:t>,</m:t>
                                  </m:r>
                                  <m:r>
                                    <a:rPr lang="en-US" altLang="zh-CN" sz="1333" i="1">
                                      <a:latin typeface="Cambria Math" panose="02040503050406030204" pitchFamily="18" charset="0"/>
                                    </a:rPr>
                                    <m:t>𝑚</m:t>
                                  </m:r>
                                  <m:r>
                                    <a:rPr lang="en-US" altLang="zh-CN" sz="1333" i="1">
                                      <a:latin typeface="Cambria Math" panose="02040503050406030204" pitchFamily="18" charset="0"/>
                                    </a:rPr>
                                    <m:t>−1</m:t>
                                  </m:r>
                                </m:sub>
                              </m:sSub>
                              <m:r>
                                <a:rPr lang="en-US" altLang="zh-CN" sz="1333" i="1">
                                  <a:latin typeface="Cambria Math" panose="02040503050406030204" pitchFamily="18" charset="0"/>
                                </a:rPr>
                                <m:t>+</m:t>
                              </m:r>
                              <m:sSub>
                                <m:sSubPr>
                                  <m:ctrlPr>
                                    <a:rPr lang="en-US" altLang="zh-CN" sz="1333" i="1">
                                      <a:latin typeface="Cambria Math" panose="02040503050406030204" pitchFamily="18" charset="0"/>
                                    </a:rPr>
                                  </m:ctrlPr>
                                </m:sSubPr>
                                <m:e>
                                  <m:r>
                                    <a:rPr lang="en-US" altLang="zh-CN" sz="1333" i="1">
                                      <a:latin typeface="Cambria Math" panose="02040503050406030204" pitchFamily="18" charset="0"/>
                                    </a:rPr>
                                    <m:t>𝑒</m:t>
                                  </m:r>
                                </m:e>
                                <m:sub>
                                  <m:r>
                                    <a:rPr lang="en-US" altLang="zh-CN" sz="1333" i="1">
                                      <a:latin typeface="Cambria Math" panose="02040503050406030204" pitchFamily="18" charset="0"/>
                                    </a:rPr>
                                    <m:t>𝑚</m:t>
                                  </m:r>
                                  <m:r>
                                    <a:rPr lang="en-US" altLang="zh-CN" sz="1333" i="1">
                                      <a:latin typeface="Cambria Math" panose="02040503050406030204" pitchFamily="18" charset="0"/>
                                    </a:rPr>
                                    <m:t>,0</m:t>
                                  </m:r>
                                </m:sub>
                              </m:sSub>
                            </m:e>
                          </m:nary>
                        </m:e>
                      </m:func>
                    </m:oMath>
                  </m:oMathPara>
                </a14:m>
                <a:endParaRPr lang="zh-CN" altLang="en-US" sz="12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8538083" y="4682229"/>
                <a:ext cx="2943987" cy="669414"/>
              </a:xfrm>
              <a:prstGeom prst="rect">
                <a:avLst/>
              </a:prstGeom>
              <a:blipFill>
                <a:blip r:embed="rId15"/>
                <a:stretch>
                  <a:fillRect/>
                </a:stretch>
              </a:blipFill>
            </p:spPr>
            <p:txBody>
              <a:bodyPr/>
              <a:lstStyle/>
              <a:p>
                <a:r>
                  <a:rPr lang="zh-CN" altLang="en-US">
                    <a:noFill/>
                  </a:rPr>
                  <a:t> </a:t>
                </a:r>
              </a:p>
            </p:txBody>
          </p:sp>
        </mc:Fallback>
      </mc:AlternateContent>
      <p:sp>
        <p:nvSpPr>
          <p:cNvPr id="34" name="文本框 33"/>
          <p:cNvSpPr txBox="1"/>
          <p:nvPr/>
        </p:nvSpPr>
        <p:spPr>
          <a:xfrm>
            <a:off x="8632631" y="5458555"/>
            <a:ext cx="570167" cy="461665"/>
          </a:xfrm>
          <a:prstGeom prst="rect">
            <a:avLst/>
          </a:prstGeom>
          <a:noFill/>
        </p:spPr>
        <p:txBody>
          <a:bodyPr wrap="square" rtlCol="0">
            <a:spAutoFit/>
          </a:bodyPr>
          <a:lstStyle/>
          <a:p>
            <a:r>
              <a:rPr lang="en-US" altLang="zh-CN" sz="2400" dirty="0" err="1"/>
              <a:t>s.t.</a:t>
            </a:r>
            <a:endParaRPr lang="zh-CN" altLang="en-US" sz="2400" dirty="0"/>
          </a:p>
        </p:txBody>
      </p:sp>
      <mc:AlternateContent xmlns:mc="http://schemas.openxmlformats.org/markup-compatibility/2006" xmlns:a14="http://schemas.microsoft.com/office/drawing/2010/main">
        <mc:Choice Requires="a14">
          <p:sp>
            <p:nvSpPr>
              <p:cNvPr id="35" name="矩形 34"/>
              <p:cNvSpPr/>
              <p:nvPr/>
            </p:nvSpPr>
            <p:spPr>
              <a:xfrm>
                <a:off x="9045718" y="5364380"/>
                <a:ext cx="2761653" cy="572016"/>
              </a:xfrm>
              <a:prstGeom prst="rect">
                <a:avLst/>
              </a:prstGeom>
            </p:spPr>
            <p:txBody>
              <a:bodyPr wrap="none">
                <a:spAutoFit/>
              </a:bodyPr>
              <a:lstStyle/>
              <a:p>
                <a14:m>
                  <m:oMath xmlns:m="http://schemas.openxmlformats.org/officeDocument/2006/math">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 </m:t>
                        </m:r>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0</m:t>
                        </m:r>
                      </m:e>
                      <m:e>
                        <m:r>
                          <a:rPr lang="en-US" altLang="zh-CN" sz="1200" i="1">
                            <a:latin typeface="Cambria Math" panose="02040503050406030204" pitchFamily="18" charset="0"/>
                          </a:rPr>
                          <m:t>𝑡</m:t>
                        </m:r>
                      </m:e>
                    </m:d>
                  </m:oMath>
                </a14:m>
                <a:r>
                  <a:rPr lang="en-US" altLang="zh-CN" sz="1200" dirty="0"/>
                  <a:t>=</a:t>
                </a:r>
                <a14:m>
                  <m:oMath xmlns:m="http://schemas.openxmlformats.org/officeDocument/2006/math">
                    <m:d>
                      <m:dPr>
                        <m:begChr m:val="{"/>
                        <m:endChr m:val=""/>
                        <m:ctrlPr>
                          <a:rPr lang="en-US" altLang="zh-CN" sz="1200" i="1" dirty="0">
                            <a:latin typeface="Cambria Math" panose="02040503050406030204" pitchFamily="18" charset="0"/>
                          </a:rPr>
                        </m:ctrlPr>
                      </m:dPr>
                      <m:e>
                        <m:m>
                          <m:mPr>
                            <m:mcs>
                              <m:mc>
                                <m:mcPr>
                                  <m:count m:val="1"/>
                                  <m:mcJc m:val="center"/>
                                </m:mcPr>
                              </m:mc>
                            </m:mcs>
                            <m:ctrlPr>
                              <a:rPr lang="en-US" altLang="zh-CN" sz="1200" i="1" dirty="0">
                                <a:latin typeface="Cambria Math" panose="02040503050406030204" pitchFamily="18" charset="0"/>
                              </a:rPr>
                            </m:ctrlPr>
                          </m:mPr>
                          <m:mr>
                            <m:e>
                              <m:sSub>
                                <m:sSubPr>
                                  <m:ctrlPr>
                                    <a:rPr lang="en-US" altLang="zh-CN" sz="1200" i="1" dirty="0">
                                      <a:latin typeface="Cambria Math" panose="02040503050406030204" pitchFamily="18" charset="0"/>
                                    </a:rPr>
                                  </m:ctrlPr>
                                </m:sSubPr>
                                <m:e>
                                  <m:r>
                                    <m:rPr>
                                      <m:sty m:val="p"/>
                                    </m:rPr>
                                    <a:rPr lang="en-US" altLang="zh-CN" sz="1200" i="1" dirty="0">
                                      <a:latin typeface="Cambria Math" panose="02040503050406030204" pitchFamily="18" charset="0"/>
                                    </a:rPr>
                                    <m:t>y</m:t>
                                  </m:r>
                                </m:e>
                                <m:sub>
                                  <m:r>
                                    <a:rPr lang="en-US" altLang="zh-CN" sz="1200" i="1" dirty="0">
                                      <a:latin typeface="Cambria Math" panose="02040503050406030204" pitchFamily="18" charset="0"/>
                                    </a:rPr>
                                    <m:t>𝑚</m:t>
                                  </m:r>
                                </m:sub>
                              </m:sSub>
                              <m:d>
                                <m:dPr>
                                  <m:ctrlPr>
                                    <a:rPr lang="en-US" altLang="zh-CN" sz="1200" i="1" dirty="0">
                                      <a:latin typeface="Cambria Math" panose="02040503050406030204" pitchFamily="18" charset="0"/>
                                    </a:rPr>
                                  </m:ctrlPr>
                                </m:dPr>
                                <m:e>
                                  <m:r>
                                    <m:rPr>
                                      <m:brk m:alnAt="7"/>
                                    </m:rPr>
                                    <a:rPr lang="en-US" altLang="zh-CN" sz="1200" i="1" dirty="0">
                                      <a:latin typeface="Cambria Math" panose="02040503050406030204" pitchFamily="18" charset="0"/>
                                    </a:rPr>
                                    <m:t>𝑡</m:t>
                                  </m:r>
                                </m:e>
                              </m:d>
                              <m:r>
                                <m:rPr>
                                  <m:brk m:alnAt="7"/>
                                </m:rPr>
                                <a:rPr lang="en-US" altLang="zh-CN" sz="1200" i="1" dirty="0">
                                  <a:latin typeface="Cambria Math" panose="02040503050406030204" pitchFamily="18" charset="0"/>
                                </a:rPr>
                                <m:t> </m:t>
                              </m:r>
                              <m:r>
                                <a:rPr lang="en-US" altLang="zh-CN" sz="1200" i="1" dirty="0">
                                  <a:latin typeface="Cambria Math" panose="02040503050406030204" pitchFamily="18" charset="0"/>
                                </a:rPr>
                                <m:t>   </m:t>
                              </m:r>
                              <m:r>
                                <a:rPr lang="zh-CN" altLang="en-US" sz="1200" i="1" dirty="0">
                                  <a:latin typeface="Cambria Math" panose="02040503050406030204" pitchFamily="18" charset="0"/>
                                </a:rPr>
                                <m:t>，</m:t>
                              </m:r>
                              <m:r>
                                <a:rPr lang="en-US" altLang="zh-CN" sz="1200" i="1" dirty="0">
                                  <a:latin typeface="Cambria Math" panose="02040503050406030204" pitchFamily="18" charset="0"/>
                                </a:rPr>
                                <m:t>             </m:t>
                              </m:r>
                              <m:sSup>
                                <m:sSupPr>
                                  <m:ctrlPr>
                                    <a:rPr lang="en-US" altLang="zh-CN" sz="1200" i="1">
                                      <a:latin typeface="Cambria Math" panose="02040503050406030204" pitchFamily="18" charset="0"/>
                                    </a:rPr>
                                  </m:ctrlPr>
                                </m:sSup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𝑙</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sup>
                                  <m:r>
                                    <a:rPr lang="en-US" altLang="zh-CN" sz="1200" i="1">
                                      <a:latin typeface="Cambria Math" panose="02040503050406030204" pitchFamily="18" charset="0"/>
                                    </a:rPr>
                                    <m:t>∗</m:t>
                                  </m:r>
                                </m:sup>
                              </m:sSup>
                              <m:r>
                                <a:rPr lang="en-US" altLang="zh-CN" sz="1200" i="1">
                                  <a:latin typeface="Cambria Math" panose="02040503050406030204" pitchFamily="18" charset="0"/>
                                </a:rPr>
                                <m:t>=1</m:t>
                              </m:r>
                            </m:e>
                          </m:mr>
                          <m:mr>
                            <m:e>
                              <m:sSubSup>
                                <m:sSubSupPr>
                                  <m:ctrlPr>
                                    <a:rPr lang="zh-CN" altLang="zh-CN" sz="1200" i="1">
                                      <a:latin typeface="Cambria Math" panose="02040503050406030204" pitchFamily="18" charset="0"/>
                                    </a:rPr>
                                  </m:ctrlPr>
                                </m:sSubSupPr>
                                <m:e>
                                  <m:r>
                                    <a:rPr lang="en-US" altLang="zh-CN" sz="1200" i="1">
                                      <a:latin typeface="Cambria Math" panose="02040503050406030204" pitchFamily="18" charset="0"/>
                                    </a:rPr>
                                    <m:t>𝑦</m:t>
                                  </m:r>
                                </m:e>
                                <m:sub>
                                  <m:r>
                                    <a:rPr lang="en-US" altLang="zh-CN" sz="1200" i="1">
                                      <a:latin typeface="Cambria Math" panose="02040503050406030204" pitchFamily="18" charset="0"/>
                                    </a:rPr>
                                    <m:t>𝑚</m:t>
                                  </m:r>
                                </m:sub>
                                <m:sup>
                                  <m:r>
                                    <a:rPr lang="en-US" altLang="zh-CN" sz="1200" i="1">
                                      <a:latin typeface="Cambria Math" panose="02040503050406030204" pitchFamily="18" charset="0"/>
                                    </a:rPr>
                                    <m:t>𝑝</m:t>
                                  </m:r>
                                </m:sup>
                              </m:sSubSup>
                              <m:d>
                                <m:dPr>
                                  <m:ctrlPr>
                                    <a:rPr lang="zh-CN" altLang="zh-CN" sz="1200" i="1">
                                      <a:latin typeface="Cambria Math" panose="02040503050406030204" pitchFamily="18" charset="0"/>
                                    </a:rPr>
                                  </m:ctrlPr>
                                </m:dPr>
                                <m:e>
                                  <m:r>
                                    <a:rPr lang="en-US" altLang="zh-CN" sz="1200" i="1">
                                      <a:latin typeface="Cambria Math" panose="02040503050406030204" pitchFamily="18" charset="0"/>
                                    </a:rPr>
                                    <m:t>1</m:t>
                                  </m:r>
                                </m:e>
                                <m:e>
                                  <m:r>
                                    <a:rPr lang="en-US" altLang="zh-CN" sz="1200" i="1">
                                      <a:latin typeface="Cambria Math" panose="02040503050406030204" pitchFamily="18" charset="0"/>
                                    </a:rPr>
                                    <m:t>𝑡</m:t>
                                  </m:r>
                                  <m:r>
                                    <a:rPr lang="en-US" altLang="zh-CN" sz="1200" i="1">
                                      <a:latin typeface="Cambria Math" panose="02040503050406030204" pitchFamily="18" charset="0"/>
                                    </a:rPr>
                                    <m:t>−</m:t>
                                  </m:r>
                                  <m:r>
                                    <a:rPr lang="en-US" altLang="zh-CN" sz="1200" i="1">
                                      <a:latin typeface="Cambria Math" panose="02040503050406030204" pitchFamily="18" charset="0"/>
                                    </a:rPr>
                                    <m:t>𝑇</m:t>
                                  </m:r>
                                  <m:r>
                                    <a:rPr lang="zh-CN" altLang="zh-CN" sz="1200" i="1">
                                      <a:latin typeface="Cambria Math" panose="02040503050406030204" pitchFamily="18" charset="0"/>
                                    </a:rPr>
                                    <m:t> </m:t>
                                  </m:r>
                                </m:e>
                              </m:d>
                              <m:r>
                                <a:rPr lang="en-US" altLang="zh-CN" sz="1200" i="1">
                                  <a:latin typeface="Cambria Math" panose="02040503050406030204" pitchFamily="18" charset="0"/>
                                </a:rPr>
                                <m:t> ,       </m:t>
                              </m:r>
                              <m:sSup>
                                <m:sSupPr>
                                  <m:ctrlPr>
                                    <a:rPr lang="en-US" altLang="zh-CN" sz="1200" i="1">
                                      <a:latin typeface="Cambria Math" panose="02040503050406030204" pitchFamily="18" charset="0"/>
                                    </a:rPr>
                                  </m:ctrlPr>
                                </m:sSupPr>
                                <m:e>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𝑙</m:t>
                                      </m:r>
                                    </m:e>
                                    <m:sub>
                                      <m:r>
                                        <a:rPr lang="en-US" altLang="zh-CN" sz="1200" i="1">
                                          <a:latin typeface="Cambria Math" panose="02040503050406030204" pitchFamily="18" charset="0"/>
                                        </a:rPr>
                                        <m:t>𝑚</m:t>
                                      </m:r>
                                      <m:r>
                                        <a:rPr lang="en-US" altLang="zh-CN" sz="1200" i="1">
                                          <a:latin typeface="Cambria Math" panose="02040503050406030204" pitchFamily="18" charset="0"/>
                                        </a:rPr>
                                        <m:t>,</m:t>
                                      </m:r>
                                      <m:r>
                                        <a:rPr lang="en-US" altLang="zh-CN" sz="1200" i="1">
                                          <a:latin typeface="Cambria Math" panose="02040503050406030204" pitchFamily="18" charset="0"/>
                                        </a:rPr>
                                        <m:t>𝑡</m:t>
                                      </m:r>
                                    </m:sub>
                                  </m:sSub>
                                </m:e>
                                <m:sup>
                                  <m:r>
                                    <a:rPr lang="en-US" altLang="zh-CN" sz="1200" i="1">
                                      <a:latin typeface="Cambria Math" panose="02040503050406030204" pitchFamily="18" charset="0"/>
                                    </a:rPr>
                                    <m:t>∗</m:t>
                                  </m:r>
                                </m:sup>
                              </m:sSup>
                              <m:r>
                                <a:rPr lang="en-US" altLang="zh-CN" sz="1200" i="1">
                                  <a:latin typeface="Cambria Math" panose="02040503050406030204" pitchFamily="18" charset="0"/>
                                </a:rPr>
                                <m:t>=0</m:t>
                              </m:r>
                            </m:e>
                          </m:mr>
                        </m:m>
                      </m:e>
                    </m:d>
                  </m:oMath>
                </a14:m>
                <a:r>
                  <a:rPr lang="zh-CN" altLang="en-US" sz="1200" dirty="0"/>
                  <a:t>   </a:t>
                </a:r>
              </a:p>
            </p:txBody>
          </p:sp>
        </mc:Choice>
        <mc:Fallback xmlns="">
          <p:sp>
            <p:nvSpPr>
              <p:cNvPr id="35" name="矩形 34"/>
              <p:cNvSpPr>
                <a:spLocks noRot="1" noChangeAspect="1" noMove="1" noResize="1" noEditPoints="1" noAdjustHandles="1" noChangeArrowheads="1" noChangeShapeType="1" noTextEdit="1"/>
              </p:cNvSpPr>
              <p:nvPr/>
            </p:nvSpPr>
            <p:spPr>
              <a:xfrm>
                <a:off x="9045718" y="5364380"/>
                <a:ext cx="2761653" cy="572016"/>
              </a:xfrm>
              <a:prstGeom prst="rect">
                <a:avLst/>
              </a:prstGeom>
              <a:blipFill>
                <a:blip r:embed="rId16"/>
                <a:stretch>
                  <a:fillRect l="-5740" t="-185106" b="-267021"/>
                </a:stretch>
              </a:blipFill>
            </p:spPr>
            <p:txBody>
              <a:bodyPr/>
              <a:lstStyle/>
              <a:p>
                <a:r>
                  <a:rPr lang="zh-CN" altLang="en-US">
                    <a:noFill/>
                  </a:rPr>
                  <a:t> </a:t>
                </a:r>
              </a:p>
            </p:txBody>
          </p:sp>
        </mc:Fallback>
      </mc:AlternateContent>
      <p:sp>
        <p:nvSpPr>
          <p:cNvPr id="36" name="文本框 35"/>
          <p:cNvSpPr txBox="1"/>
          <p:nvPr/>
        </p:nvSpPr>
        <p:spPr>
          <a:xfrm>
            <a:off x="9116046" y="6014279"/>
            <a:ext cx="2150540" cy="318100"/>
          </a:xfrm>
          <a:prstGeom prst="rect">
            <a:avLst/>
          </a:prstGeom>
          <a:noFill/>
        </p:spPr>
        <p:txBody>
          <a:bodyPr wrap="square" rtlCol="0">
            <a:spAutoFit/>
          </a:bodyPr>
          <a:lstStyle/>
          <a:p>
            <a:r>
              <a:rPr lang="en-US" altLang="zh-CN" sz="1467" dirty="0"/>
              <a:t>(1)(2)(4)(5)(6)(7)</a:t>
            </a:r>
            <a:endParaRPr lang="zh-CN" altLang="en-US" sz="1467" dirty="0"/>
          </a:p>
        </p:txBody>
      </p:sp>
      <p:sp>
        <p:nvSpPr>
          <p:cNvPr id="37" name="右箭头 36"/>
          <p:cNvSpPr/>
          <p:nvPr/>
        </p:nvSpPr>
        <p:spPr>
          <a:xfrm>
            <a:off x="4189563" y="3005057"/>
            <a:ext cx="704181" cy="293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8" name="文本框 37"/>
          <p:cNvSpPr txBox="1"/>
          <p:nvPr/>
        </p:nvSpPr>
        <p:spPr>
          <a:xfrm>
            <a:off x="5066213" y="2633198"/>
            <a:ext cx="1108011" cy="338554"/>
          </a:xfrm>
          <a:prstGeom prst="rect">
            <a:avLst/>
          </a:prstGeom>
          <a:noFill/>
        </p:spPr>
        <p:txBody>
          <a:bodyPr wrap="square" rtlCol="0">
            <a:spAutoFit/>
          </a:bodyPr>
          <a:lstStyle/>
          <a:p>
            <a:r>
              <a:rPr lang="zh-CN" altLang="en-US" sz="1600" dirty="0"/>
              <a:t>穷举搜索</a:t>
            </a:r>
          </a:p>
        </p:txBody>
      </p:sp>
      <p:sp>
        <p:nvSpPr>
          <p:cNvPr id="39" name="文本框 38"/>
          <p:cNvSpPr txBox="1"/>
          <p:nvPr/>
        </p:nvSpPr>
        <p:spPr>
          <a:xfrm>
            <a:off x="5098387" y="3085559"/>
            <a:ext cx="1995875" cy="318100"/>
          </a:xfrm>
          <a:prstGeom prst="rect">
            <a:avLst/>
          </a:prstGeom>
          <a:noFill/>
        </p:spPr>
        <p:txBody>
          <a:bodyPr wrap="square" rtlCol="0">
            <a:spAutoFit/>
          </a:bodyPr>
          <a:lstStyle/>
          <a:p>
            <a:r>
              <a:rPr lang="zh-CN" altLang="en-US" sz="1467" dirty="0"/>
              <a:t>算法复杂度较高</a:t>
            </a:r>
          </a:p>
        </p:txBody>
      </p:sp>
      <p:sp>
        <p:nvSpPr>
          <p:cNvPr id="2" name="文本框 1"/>
          <p:cNvSpPr txBox="1"/>
          <p:nvPr/>
        </p:nvSpPr>
        <p:spPr>
          <a:xfrm>
            <a:off x="5098627" y="3517901"/>
            <a:ext cx="2773680" cy="318100"/>
          </a:xfrm>
          <a:prstGeom prst="rect">
            <a:avLst/>
          </a:prstGeom>
          <a:noFill/>
        </p:spPr>
        <p:txBody>
          <a:bodyPr wrap="square" rtlCol="0">
            <a:spAutoFit/>
          </a:bodyPr>
          <a:lstStyle/>
          <a:p>
            <a:r>
              <a:rPr lang="zh-CN" altLang="en-US" sz="1467" dirty="0"/>
              <a:t>需要知道所有车的实时状态</a:t>
            </a:r>
          </a:p>
        </p:txBody>
      </p:sp>
      <p:sp>
        <p:nvSpPr>
          <p:cNvPr id="6" name="右箭头 5"/>
          <p:cNvSpPr/>
          <p:nvPr/>
        </p:nvSpPr>
        <p:spPr>
          <a:xfrm>
            <a:off x="7620256" y="3028764"/>
            <a:ext cx="704181" cy="293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7" name="文本框 6"/>
          <p:cNvSpPr txBox="1"/>
          <p:nvPr/>
        </p:nvSpPr>
        <p:spPr>
          <a:xfrm>
            <a:off x="8779933" y="2966721"/>
            <a:ext cx="882227" cy="338554"/>
          </a:xfrm>
          <a:prstGeom prst="rect">
            <a:avLst/>
          </a:prstGeom>
          <a:noFill/>
        </p:spPr>
        <p:txBody>
          <a:bodyPr wrap="square" rtlCol="0">
            <a:spAutoFit/>
          </a:bodyPr>
          <a:lstStyle/>
          <a:p>
            <a:r>
              <a:rPr lang="zh-CN" altLang="en-US" sz="1600" dirty="0"/>
              <a:t>最优解</a:t>
            </a:r>
          </a:p>
        </p:txBody>
      </p:sp>
      <mc:AlternateContent xmlns:mc="http://schemas.openxmlformats.org/markup-compatibility/2006" xmlns:a14="http://schemas.microsoft.com/office/drawing/2010/main">
        <mc:Choice Requires="a14">
          <p:sp>
            <p:nvSpPr>
              <p:cNvPr id="14" name="文本框 13"/>
              <p:cNvSpPr txBox="1"/>
              <p:nvPr/>
            </p:nvSpPr>
            <p:spPr>
              <a:xfrm>
                <a:off x="5271347" y="6043507"/>
                <a:ext cx="1832874" cy="309893"/>
              </a:xfrm>
              <a:prstGeom prst="rect">
                <a:avLst/>
              </a:prstGeom>
              <a:noFill/>
            </p:spPr>
            <p:txBody>
              <a:bodyPr wrap="none" rtlCol="0" anchor="t">
                <a:spAutoFit/>
              </a:bodyPr>
              <a:lstStyle/>
              <a:p>
                <a:pPr algn="l"/>
                <a14:m>
                  <m:oMath xmlns:m="http://schemas.openxmlformats.org/officeDocument/2006/math">
                    <m:sSubSup>
                      <m:sSubSupPr>
                        <m:ctrlPr>
                          <a:rPr lang="zh-CN" altLang="zh-CN" sz="1333" i="1">
                            <a:latin typeface="Cambria Math" panose="02040503050406030204" pitchFamily="18" charset="0"/>
                          </a:rPr>
                        </m:ctrlPr>
                      </m:sSubSupPr>
                      <m:e>
                        <m:r>
                          <a:rPr lang="en-US" altLang="zh-CN" sz="1333" i="1">
                            <a:latin typeface="Cambria Math" panose="02040503050406030204" pitchFamily="18" charset="0"/>
                          </a:rPr>
                          <m:t> </m:t>
                        </m:r>
                        <m:r>
                          <a:rPr lang="en-US" altLang="zh-CN" sz="1333" i="1">
                            <a:latin typeface="Cambria Math" panose="02040503050406030204" pitchFamily="18" charset="0"/>
                          </a:rPr>
                          <m:t>𝑦</m:t>
                        </m:r>
                      </m:e>
                      <m:sub>
                        <m:r>
                          <a:rPr lang="en-US" altLang="zh-CN" sz="1333" i="1">
                            <a:latin typeface="Cambria Math" panose="02040503050406030204" pitchFamily="18" charset="0"/>
                          </a:rPr>
                          <m:t>𝑚</m:t>
                        </m:r>
                      </m:sub>
                      <m:sup>
                        <m:r>
                          <a:rPr lang="en-US" altLang="zh-CN" sz="1333" i="1">
                            <a:latin typeface="Cambria Math" panose="02040503050406030204" pitchFamily="18" charset="0"/>
                          </a:rPr>
                          <m:t>𝑝</m:t>
                        </m:r>
                      </m:sup>
                    </m:sSubSup>
                    <m:d>
                      <m:dPr>
                        <m:ctrlPr>
                          <a:rPr lang="zh-CN" altLang="zh-CN" sz="1333" i="1">
                            <a:latin typeface="Cambria Math" panose="02040503050406030204" pitchFamily="18" charset="0"/>
                          </a:rPr>
                        </m:ctrlPr>
                      </m:dPr>
                      <m:e>
                        <m:r>
                          <a:rPr lang="en-US" altLang="zh-CN" sz="1333" i="1">
                            <a:latin typeface="Cambria Math" panose="02040503050406030204" pitchFamily="18" charset="0"/>
                          </a:rPr>
                          <m:t>0</m:t>
                        </m:r>
                      </m:e>
                      <m:e>
                        <m:r>
                          <a:rPr lang="en-US" altLang="zh-CN" sz="1333" i="1">
                            <a:latin typeface="Cambria Math" panose="02040503050406030204" pitchFamily="18" charset="0"/>
                          </a:rPr>
                          <m:t>𝑡</m:t>
                        </m:r>
                      </m:e>
                    </m:d>
                  </m:oMath>
                </a14:m>
                <a:r>
                  <a:rPr lang="en-US" altLang="zh-CN" sz="1333" dirty="0">
                    <a:sym typeface="+mn-ea"/>
                  </a:rPr>
                  <a:t>=</a:t>
                </a:r>
                <a14:m>
                  <m:oMath xmlns:m="http://schemas.openxmlformats.org/officeDocument/2006/math">
                    <m:sSubSup>
                      <m:sSubSupPr>
                        <m:ctrlPr>
                          <a:rPr lang="zh-CN" altLang="zh-CN" sz="1333" i="1">
                            <a:latin typeface="Cambria Math" panose="02040503050406030204" pitchFamily="18" charset="0"/>
                          </a:rPr>
                        </m:ctrlPr>
                      </m:sSubSupPr>
                      <m:e>
                        <m:r>
                          <a:rPr lang="en-US" altLang="zh-CN" sz="1333" i="1">
                            <a:latin typeface="Cambria Math" panose="02040503050406030204" pitchFamily="18" charset="0"/>
                          </a:rPr>
                          <m:t>𝑦</m:t>
                        </m:r>
                      </m:e>
                      <m:sub>
                        <m:r>
                          <a:rPr lang="en-US" altLang="zh-CN" sz="1333" i="1">
                            <a:latin typeface="Cambria Math" panose="02040503050406030204" pitchFamily="18" charset="0"/>
                          </a:rPr>
                          <m:t>𝑚</m:t>
                        </m:r>
                      </m:sub>
                      <m:sup>
                        <m:r>
                          <a:rPr lang="en-US" altLang="zh-CN" sz="1333" i="1">
                            <a:latin typeface="Cambria Math" panose="02040503050406030204" pitchFamily="18" charset="0"/>
                          </a:rPr>
                          <m:t>𝑝</m:t>
                        </m:r>
                      </m:sup>
                    </m:sSubSup>
                    <m:d>
                      <m:dPr>
                        <m:ctrlPr>
                          <a:rPr lang="zh-CN" altLang="zh-CN" sz="1333" i="1">
                            <a:latin typeface="Cambria Math" panose="02040503050406030204" pitchFamily="18" charset="0"/>
                          </a:rPr>
                        </m:ctrlPr>
                      </m:dPr>
                      <m:e>
                        <m:r>
                          <a:rPr lang="en-US" altLang="zh-CN" sz="1333" i="1">
                            <a:latin typeface="Cambria Math" panose="02040503050406030204" pitchFamily="18" charset="0"/>
                          </a:rPr>
                          <m:t>1</m:t>
                        </m:r>
                      </m:e>
                      <m:e>
                        <m:r>
                          <a:rPr lang="en-US" altLang="zh-CN" sz="1333" i="1">
                            <a:latin typeface="Cambria Math" panose="02040503050406030204" pitchFamily="18" charset="0"/>
                          </a:rPr>
                          <m:t>𝑡</m:t>
                        </m:r>
                        <m:r>
                          <a:rPr lang="en-US" altLang="zh-CN" sz="1333" i="1">
                            <a:latin typeface="Cambria Math" panose="02040503050406030204" pitchFamily="18" charset="0"/>
                          </a:rPr>
                          <m:t>−</m:t>
                        </m:r>
                        <m:r>
                          <a:rPr lang="en-US" altLang="zh-CN" sz="1333" i="1">
                            <a:latin typeface="Cambria Math" panose="02040503050406030204" pitchFamily="18" charset="0"/>
                          </a:rPr>
                          <m:t>𝑇</m:t>
                        </m:r>
                        <m:r>
                          <a:rPr lang="zh-CN" altLang="zh-CN" sz="1333" i="1">
                            <a:latin typeface="Cambria Math" panose="02040503050406030204" pitchFamily="18" charset="0"/>
                          </a:rPr>
                          <m:t> </m:t>
                        </m:r>
                      </m:e>
                    </m:d>
                  </m:oMath>
                </a14:m>
                <a:endParaRPr lang="zh-CN" altLang="zh-CN" sz="1333" i="1">
                  <a:latin typeface="Cambria Math" panose="02040503050406030204" pitchFamily="18" charset="0"/>
                  <a:cs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271347" y="6043507"/>
                <a:ext cx="1832874" cy="309893"/>
              </a:xfrm>
              <a:prstGeom prst="rect">
                <a:avLst/>
              </a:prstGeom>
              <a:blipFill>
                <a:blip r:embed="rId17"/>
                <a:stretch>
                  <a:fillRect t="-1961" b="-15686"/>
                </a:stretch>
              </a:blipFill>
            </p:spPr>
            <p:txBody>
              <a:bodyPr/>
              <a:lstStyle/>
              <a:p>
                <a:r>
                  <a:rPr lang="zh-CN" altLang="en-US">
                    <a:noFill/>
                  </a:rPr>
                  <a:t> </a:t>
                </a:r>
              </a:p>
            </p:txBody>
          </p:sp>
        </mc:Fallback>
      </mc:AlternateContent>
      <p:sp>
        <p:nvSpPr>
          <p:cNvPr id="23" name="上下箭头 22"/>
          <p:cNvSpPr/>
          <p:nvPr/>
        </p:nvSpPr>
        <p:spPr>
          <a:xfrm>
            <a:off x="9210888" y="3349414"/>
            <a:ext cx="100753" cy="9372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文本框 23"/>
          <p:cNvSpPr txBox="1"/>
          <p:nvPr/>
        </p:nvSpPr>
        <p:spPr>
          <a:xfrm>
            <a:off x="9372600" y="3586481"/>
            <a:ext cx="1637453" cy="461665"/>
          </a:xfrm>
          <a:prstGeom prst="rect">
            <a:avLst/>
          </a:prstGeom>
          <a:noFill/>
        </p:spPr>
        <p:txBody>
          <a:bodyPr wrap="square" rtlCol="0">
            <a:spAutoFit/>
          </a:bodyPr>
          <a:lstStyle/>
          <a:p>
            <a:r>
              <a:rPr lang="zh-CN" altLang="en-US" sz="2400"/>
              <a:t>对比</a:t>
            </a:r>
          </a:p>
        </p:txBody>
      </p:sp>
      <p:sp>
        <p:nvSpPr>
          <p:cNvPr id="40" name="文本框 39">
            <a:extLst>
              <a:ext uri="{FF2B5EF4-FFF2-40B4-BE49-F238E27FC236}">
                <a16:creationId xmlns:a16="http://schemas.microsoft.com/office/drawing/2014/main" id="{6723B333-E48F-470C-AD31-684B8248D663}"/>
              </a:ext>
            </a:extLst>
          </p:cNvPr>
          <p:cNvSpPr txBox="1"/>
          <p:nvPr/>
        </p:nvSpPr>
        <p:spPr>
          <a:xfrm>
            <a:off x="9448800" y="168487"/>
            <a:ext cx="2511213" cy="461665"/>
          </a:xfrm>
          <a:prstGeom prst="rect">
            <a:avLst/>
          </a:prstGeom>
          <a:noFill/>
        </p:spPr>
        <p:txBody>
          <a:bodyPr wrap="square" rtlCol="0">
            <a:spAutoFit/>
          </a:bodyPr>
          <a:lstStyle/>
          <a:p>
            <a:pPr defTabSz="914377"/>
            <a:r>
              <a:rPr lang="zh-CN" altLang="en-US" sz="2400" dirty="0">
                <a:solidFill>
                  <a:prstClr val="white"/>
                </a:solidFill>
                <a:latin typeface="微软雅黑"/>
                <a:ea typeface="微软雅黑"/>
              </a:rPr>
              <a:t>工作汇报</a:t>
            </a:r>
            <a:r>
              <a:rPr lang="en-US" altLang="zh-CN" sz="2400" dirty="0">
                <a:solidFill>
                  <a:prstClr val="white"/>
                </a:solidFill>
                <a:latin typeface="微软雅黑"/>
                <a:ea typeface="微软雅黑"/>
              </a:rPr>
              <a:t>-</a:t>
            </a:r>
            <a:r>
              <a:rPr lang="zh-CN" altLang="en-US" sz="2400" dirty="0">
                <a:solidFill>
                  <a:prstClr val="white"/>
                </a:solidFill>
                <a:latin typeface="微软雅黑"/>
                <a:ea typeface="微软雅黑"/>
              </a:rPr>
              <a:t>张达越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08661" y="1069340"/>
            <a:ext cx="10624820" cy="4154984"/>
          </a:xfrm>
          <a:prstGeom prst="rect">
            <a:avLst/>
          </a:prstGeom>
          <a:noFill/>
        </p:spPr>
        <p:txBody>
          <a:bodyPr wrap="square" rtlCol="0">
            <a:spAutoFit/>
          </a:bodyPr>
          <a:lstStyle/>
          <a:p>
            <a:pPr algn="l"/>
            <a:r>
              <a:rPr lang="zh-CN" altLang="en-US" sz="2400" b="1" dirty="0">
                <a:latin typeface="微软雅黑" panose="020B0503020204020204" charset="-122"/>
                <a:ea typeface="微软雅黑" panose="020B0503020204020204" charset="-122"/>
                <a:sym typeface="+mn-ea"/>
              </a:rPr>
              <a:t>张秋：</a:t>
            </a:r>
            <a:endParaRPr lang="zh-CN" altLang="en-US" sz="2400" b="1" dirty="0">
              <a:latin typeface="微软雅黑" panose="020B0503020204020204" charset="-122"/>
              <a:ea typeface="微软雅黑" panose="020B0503020204020204" charset="-122"/>
            </a:endParaRPr>
          </a:p>
          <a:p>
            <a:pPr algn="l"/>
            <a:r>
              <a:rPr lang="zh-CN" altLang="en-US" sz="1600" dirty="0">
                <a:latin typeface="微软雅黑" panose="020B0503020204020204" charset="-122"/>
                <a:ea typeface="微软雅黑" panose="020B0503020204020204" charset="-122"/>
                <a:sym typeface="+mn-ea"/>
              </a:rPr>
              <a:t>仿真过程中遇到的问题</a:t>
            </a:r>
            <a:r>
              <a:rPr lang="en-US" altLang="zh-CN" sz="1600" dirty="0">
                <a:latin typeface="微软雅黑" panose="020B0503020204020204" charset="-122"/>
                <a:ea typeface="微软雅黑" panose="020B0503020204020204" charset="-122"/>
                <a:sym typeface="+mn-ea"/>
              </a:rPr>
              <a:t>——</a:t>
            </a:r>
            <a:r>
              <a:rPr lang="zh-CN" altLang="en-US" sz="1600" dirty="0">
                <a:latin typeface="微软雅黑" panose="020B0503020204020204" charset="-122"/>
                <a:ea typeface="微软雅黑" panose="020B0503020204020204" charset="-122"/>
                <a:sym typeface="+mn-ea"/>
              </a:rPr>
              <a:t>比较权重：用层次分析法获得的是两两之间的相对权重，不能作为状态信息在整体的一个重要性。</a:t>
            </a: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a:p>
            <a:pPr algn="l"/>
            <a:endParaRPr lang="zh-CN" altLang="en-US" sz="1600" dirty="0">
              <a:latin typeface="微软雅黑" panose="020B0503020204020204" charset="-122"/>
              <a:ea typeface="微软雅黑" panose="020B0503020204020204" charset="-122"/>
              <a:sym typeface="+mn-ea"/>
            </a:endParaRPr>
          </a:p>
        </p:txBody>
      </p:sp>
      <p:pic>
        <p:nvPicPr>
          <p:cNvPr id="19" name="图片 175"/>
          <p:cNvPicPr>
            <a:picLocks noChangeAspect="1"/>
          </p:cNvPicPr>
          <p:nvPr/>
        </p:nvPicPr>
        <p:blipFill>
          <a:blip r:embed="rId2"/>
          <a:stretch>
            <a:fillRect/>
          </a:stretch>
        </p:blipFill>
        <p:spPr>
          <a:xfrm>
            <a:off x="3346873" y="1951567"/>
            <a:ext cx="4240107" cy="3162300"/>
          </a:xfrm>
          <a:prstGeom prst="rect">
            <a:avLst/>
          </a:prstGeom>
          <a:noFill/>
          <a:ln>
            <a:noFill/>
          </a:ln>
        </p:spPr>
      </p:pic>
      <p:sp>
        <p:nvSpPr>
          <p:cNvPr id="6" name="文本框 5"/>
          <p:cNvSpPr txBox="1"/>
          <p:nvPr/>
        </p:nvSpPr>
        <p:spPr>
          <a:xfrm>
            <a:off x="948267" y="5394961"/>
            <a:ext cx="7545493" cy="584775"/>
          </a:xfrm>
          <a:prstGeom prst="rect">
            <a:avLst/>
          </a:prstGeom>
          <a:noFill/>
        </p:spPr>
        <p:txBody>
          <a:bodyPr wrap="square" rtlCol="0">
            <a:spAutoFit/>
          </a:bodyPr>
          <a:lstStyle/>
          <a:p>
            <a:r>
              <a:rPr lang="zh-CN" altLang="en-US" sz="1600"/>
              <a:t>解决办法：</a:t>
            </a:r>
            <a:r>
              <a:rPr lang="en-US" altLang="zh-CN" sz="1600"/>
              <a:t>1</a:t>
            </a:r>
            <a:r>
              <a:rPr lang="zh-CN" altLang="en-US" sz="1600"/>
              <a:t>、拿出一个状态信息作为一个标准与之对比</a:t>
            </a:r>
          </a:p>
          <a:p>
            <a:r>
              <a:rPr lang="en-US" altLang="zh-CN" sz="1600"/>
              <a:t>                 2</a:t>
            </a:r>
            <a:r>
              <a:rPr lang="zh-CN" altLang="en-US" sz="1600"/>
              <a:t>、用强化学习来学习各种状态信息的重要性</a:t>
            </a:r>
            <a:endParaRPr lang="en-US" altLang="zh-CN" sz="1600"/>
          </a:p>
        </p:txBody>
      </p:sp>
      <p:sp>
        <p:nvSpPr>
          <p:cNvPr id="5" name="文本框 4">
            <a:extLst>
              <a:ext uri="{FF2B5EF4-FFF2-40B4-BE49-F238E27FC236}">
                <a16:creationId xmlns:a16="http://schemas.microsoft.com/office/drawing/2014/main" id="{AF7E054E-4CAA-4E99-9ACB-0324388E4165}"/>
              </a:ext>
            </a:extLst>
          </p:cNvPr>
          <p:cNvSpPr txBox="1"/>
          <p:nvPr/>
        </p:nvSpPr>
        <p:spPr>
          <a:xfrm>
            <a:off x="9448800" y="168487"/>
            <a:ext cx="2511213" cy="461665"/>
          </a:xfrm>
          <a:prstGeom prst="rect">
            <a:avLst/>
          </a:prstGeom>
          <a:noFill/>
        </p:spPr>
        <p:txBody>
          <a:bodyPr wrap="square" rtlCol="0">
            <a:spAutoFit/>
          </a:bodyPr>
          <a:lstStyle/>
          <a:p>
            <a:pPr defTabSz="914377"/>
            <a:r>
              <a:rPr lang="zh-CN" altLang="en-US" sz="2400" dirty="0">
                <a:solidFill>
                  <a:prstClr val="white"/>
                </a:solidFill>
                <a:latin typeface="微软雅黑"/>
                <a:ea typeface="微软雅黑"/>
              </a:rPr>
              <a:t>工作汇报</a:t>
            </a:r>
            <a:r>
              <a:rPr lang="en-US" altLang="zh-CN" sz="2400" dirty="0">
                <a:solidFill>
                  <a:prstClr val="white"/>
                </a:solidFill>
                <a:latin typeface="微软雅黑"/>
                <a:ea typeface="微软雅黑"/>
              </a:rPr>
              <a:t>-</a:t>
            </a:r>
            <a:r>
              <a:rPr lang="zh-CN" altLang="en-US" sz="2400" dirty="0">
                <a:solidFill>
                  <a:prstClr val="white"/>
                </a:solidFill>
                <a:latin typeface="微软雅黑"/>
                <a:ea typeface="微软雅黑"/>
              </a:rPr>
              <a:t>张秋</a:t>
            </a:r>
            <a:r>
              <a:rPr lang="zh-CN" altLang="en-US" sz="1867" dirty="0">
                <a:solidFill>
                  <a:prstClr val="white"/>
                </a:solidFill>
                <a:latin typeface="微软雅黑"/>
                <a:ea typeface="微软雅黑"/>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7319EA8-EA41-41A9-BAAC-79EFCABF8963}"/>
              </a:ext>
            </a:extLst>
          </p:cNvPr>
          <p:cNvSpPr txBox="1"/>
          <p:nvPr/>
        </p:nvSpPr>
        <p:spPr>
          <a:xfrm>
            <a:off x="567963" y="1608811"/>
            <a:ext cx="2709396"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8" charset="0"/>
              </a:rPr>
              <a:t>陈敏：信箱原理</a:t>
            </a:r>
          </a:p>
        </p:txBody>
      </p:sp>
      <p:sp>
        <p:nvSpPr>
          <p:cNvPr id="9" name="文本框 8">
            <a:extLst>
              <a:ext uri="{FF2B5EF4-FFF2-40B4-BE49-F238E27FC236}">
                <a16:creationId xmlns:a16="http://schemas.microsoft.com/office/drawing/2014/main" id="{8FCC2D5F-8BE3-4302-B223-6F0A0D735920}"/>
              </a:ext>
            </a:extLst>
          </p:cNvPr>
          <p:cNvSpPr txBox="1"/>
          <p:nvPr/>
        </p:nvSpPr>
        <p:spPr>
          <a:xfrm>
            <a:off x="556589" y="2300667"/>
            <a:ext cx="10959547" cy="120032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[1] Chen, Min, </a:t>
            </a:r>
            <a:r>
              <a:rPr lang="en-US" altLang="zh-CN" sz="2400" dirty="0" err="1">
                <a:latin typeface="Times New Roman" panose="02020603050405020304" pitchFamily="18" charset="0"/>
                <a:cs typeface="Times New Roman" panose="02020603050405020304" pitchFamily="18" charset="0"/>
              </a:rPr>
              <a:t>Yixue</a:t>
            </a:r>
            <a:r>
              <a:rPr lang="en-US" altLang="zh-CN" sz="2400" dirty="0">
                <a:latin typeface="Times New Roman" panose="02020603050405020304" pitchFamily="18" charset="0"/>
                <a:cs typeface="Times New Roman" panose="02020603050405020304" pitchFamily="18" charset="0"/>
              </a:rPr>
              <a:t> Hao, Hamid </a:t>
            </a:r>
            <a:r>
              <a:rPr lang="en-US" altLang="zh-CN" sz="2400" dirty="0" err="1">
                <a:latin typeface="Times New Roman" panose="02020603050405020304" pitchFamily="18" charset="0"/>
                <a:cs typeface="Times New Roman" panose="02020603050405020304" pitchFamily="18" charset="0"/>
              </a:rPr>
              <a:t>Gharavi</a:t>
            </a:r>
            <a:r>
              <a:rPr lang="en-US" altLang="zh-CN" sz="2400" dirty="0">
                <a:latin typeface="Times New Roman" panose="02020603050405020304" pitchFamily="18" charset="0"/>
                <a:cs typeface="Times New Roman" panose="02020603050405020304" pitchFamily="18" charset="0"/>
              </a:rPr>
              <a:t>, and Victor CM Leung. "</a:t>
            </a:r>
            <a:r>
              <a:rPr lang="en-US" altLang="zh-CN" sz="2400" b="1" dirty="0">
                <a:latin typeface="Times New Roman" panose="02020603050405020304" pitchFamily="18" charset="0"/>
                <a:cs typeface="Times New Roman" panose="02020603050405020304" pitchFamily="18" charset="0"/>
              </a:rPr>
              <a:t>Cognitive information measurements: A new perspective</a:t>
            </a:r>
            <a:r>
              <a:rPr lang="en-US" altLang="zh-CN" sz="2400" dirty="0">
                <a:latin typeface="Times New Roman" panose="02020603050405020304" pitchFamily="18" charset="0"/>
                <a:cs typeface="Times New Roman" panose="02020603050405020304" pitchFamily="18" charset="0"/>
              </a:rPr>
              <a:t>." Information sciences 505 (2019): 487-497.</a:t>
            </a:r>
            <a:endParaRPr lang="zh-CN" altLang="en-US"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0A562936-CF5A-48CB-B567-AE8DEC15819F}"/>
              </a:ext>
            </a:extLst>
          </p:cNvPr>
          <p:cNvSpPr txBox="1"/>
          <p:nvPr/>
        </p:nvSpPr>
        <p:spPr>
          <a:xfrm>
            <a:off x="556589" y="4557333"/>
            <a:ext cx="10959547" cy="120032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 Y. Ma et al., "</a:t>
            </a:r>
            <a:r>
              <a:rPr lang="en-US" altLang="zh-CN" sz="2400" b="1" dirty="0">
                <a:latin typeface="Times New Roman" panose="02020603050405020304" pitchFamily="18" charset="0"/>
                <a:cs typeface="Times New Roman" panose="02020603050405020304" pitchFamily="18" charset="0"/>
              </a:rPr>
              <a:t>Optimal Dynamic Transmission Scheduling for Wireless Networked Control Systems</a:t>
            </a:r>
            <a:r>
              <a:rPr lang="en-US" altLang="zh-CN" sz="2400" dirty="0">
                <a:latin typeface="Times New Roman" panose="02020603050405020304" pitchFamily="18" charset="0"/>
                <a:cs typeface="Times New Roman" panose="02020603050405020304" pitchFamily="18" charset="0"/>
              </a:rPr>
              <a:t>," in IEEE Transactions on Control Systems Technology, </a:t>
            </a:r>
            <a:r>
              <a:rPr lang="en-US" altLang="zh-CN" sz="2400" dirty="0" err="1">
                <a:latin typeface="Times New Roman" panose="02020603050405020304" pitchFamily="18" charset="0"/>
                <a:cs typeface="Times New Roman" panose="02020603050405020304" pitchFamily="18" charset="0"/>
              </a:rPr>
              <a:t>doi</a:t>
            </a:r>
            <a:r>
              <a:rPr lang="en-US" altLang="zh-CN" sz="2400" dirty="0">
                <a:latin typeface="Times New Roman" panose="02020603050405020304" pitchFamily="18" charset="0"/>
                <a:cs typeface="Times New Roman" panose="02020603050405020304" pitchFamily="18" charset="0"/>
              </a:rPr>
              <a:t>: 10.1109/TCST.2022.3141581.</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825F898-7420-435A-813B-D1A4102FA4B5}"/>
              </a:ext>
            </a:extLst>
          </p:cNvPr>
          <p:cNvSpPr txBox="1"/>
          <p:nvPr/>
        </p:nvSpPr>
        <p:spPr>
          <a:xfrm>
            <a:off x="556589" y="3946104"/>
            <a:ext cx="4512774"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8" charset="0"/>
              </a:rPr>
              <a:t>马叶涵：通信控制联合调度</a:t>
            </a:r>
          </a:p>
        </p:txBody>
      </p:sp>
      <p:sp>
        <p:nvSpPr>
          <p:cNvPr id="7" name="文本框 6">
            <a:extLst>
              <a:ext uri="{FF2B5EF4-FFF2-40B4-BE49-F238E27FC236}">
                <a16:creationId xmlns:a16="http://schemas.microsoft.com/office/drawing/2014/main" id="{6241DD1F-B310-481A-8727-F92960FF999A}"/>
              </a:ext>
            </a:extLst>
          </p:cNvPr>
          <p:cNvSpPr txBox="1"/>
          <p:nvPr/>
        </p:nvSpPr>
        <p:spPr>
          <a:xfrm>
            <a:off x="567963" y="982720"/>
            <a:ext cx="1266693"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8" charset="0"/>
              </a:rPr>
              <a:t>陈浩然</a:t>
            </a:r>
          </a:p>
        </p:txBody>
      </p:sp>
      <p:sp>
        <p:nvSpPr>
          <p:cNvPr id="8" name="文本框 7">
            <a:extLst>
              <a:ext uri="{FF2B5EF4-FFF2-40B4-BE49-F238E27FC236}">
                <a16:creationId xmlns:a16="http://schemas.microsoft.com/office/drawing/2014/main" id="{184683DA-B1EA-4B48-B217-80AB052EEC74}"/>
              </a:ext>
            </a:extLst>
          </p:cNvPr>
          <p:cNvSpPr txBox="1"/>
          <p:nvPr/>
        </p:nvSpPr>
        <p:spPr>
          <a:xfrm>
            <a:off x="9448800" y="168487"/>
            <a:ext cx="2511213" cy="461665"/>
          </a:xfrm>
          <a:prstGeom prst="rect">
            <a:avLst/>
          </a:prstGeom>
          <a:noFill/>
        </p:spPr>
        <p:txBody>
          <a:bodyPr wrap="square" rtlCol="0">
            <a:spAutoFit/>
          </a:bodyPr>
          <a:lstStyle/>
          <a:p>
            <a:pPr defTabSz="914377"/>
            <a:r>
              <a:rPr lang="zh-CN" altLang="en-US" sz="2400" dirty="0">
                <a:solidFill>
                  <a:prstClr val="white"/>
                </a:solidFill>
                <a:latin typeface="微软雅黑"/>
                <a:ea typeface="微软雅黑"/>
              </a:rPr>
              <a:t>工作汇报</a:t>
            </a:r>
            <a:r>
              <a:rPr lang="en-US" altLang="zh-CN" sz="2400" dirty="0">
                <a:solidFill>
                  <a:prstClr val="white"/>
                </a:solidFill>
                <a:latin typeface="微软雅黑"/>
                <a:ea typeface="微软雅黑"/>
              </a:rPr>
              <a:t>-</a:t>
            </a:r>
            <a:r>
              <a:rPr lang="zh-CN" altLang="en-US" sz="2400" dirty="0">
                <a:solidFill>
                  <a:prstClr val="white"/>
                </a:solidFill>
                <a:latin typeface="微软雅黑"/>
                <a:ea typeface="微软雅黑"/>
              </a:rPr>
              <a:t>陈浩然</a:t>
            </a:r>
            <a:endParaRPr lang="zh-CN" altLang="en-US" sz="1867" dirty="0">
              <a:solidFill>
                <a:prstClr val="white"/>
              </a:solidFill>
              <a:latin typeface="微软雅黑"/>
              <a:ea typeface="微软雅黑"/>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C4E2310-1A5E-4E9F-AE94-CDB7836A627B}"/>
              </a:ext>
            </a:extLst>
          </p:cNvPr>
          <p:cNvSpPr txBox="1"/>
          <p:nvPr/>
        </p:nvSpPr>
        <p:spPr>
          <a:xfrm>
            <a:off x="4917347" y="2801924"/>
            <a:ext cx="2357306" cy="1107996"/>
          </a:xfrm>
          <a:prstGeom prst="rect">
            <a:avLst/>
          </a:prstGeom>
          <a:noFill/>
        </p:spPr>
        <p:txBody>
          <a:bodyPr wrap="square" rtlCol="0">
            <a:spAutoFit/>
          </a:bodyPr>
          <a:lstStyle/>
          <a:p>
            <a:r>
              <a:rPr lang="zh-CN" altLang="en-US" sz="6600" b="1" dirty="0">
                <a:solidFill>
                  <a:srgbClr val="C00000"/>
                </a:solidFill>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172022145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9B3D311-AB43-4FC7-BA4A-5A2019EE17C2}"/>
              </a:ext>
            </a:extLst>
          </p:cNvPr>
          <p:cNvPicPr>
            <a:picLocks noChangeAspect="1"/>
          </p:cNvPicPr>
          <p:nvPr/>
        </p:nvPicPr>
        <p:blipFill rotWithShape="1">
          <a:blip r:embed="rId10"/>
          <a:srcRect t="19570" b="6211"/>
          <a:stretch/>
        </p:blipFill>
        <p:spPr>
          <a:xfrm>
            <a:off x="743885" y="1755461"/>
            <a:ext cx="5629275" cy="629175"/>
          </a:xfrm>
          <a:prstGeom prst="rect">
            <a:avLst/>
          </a:prstGeom>
        </p:spPr>
      </p:pic>
      <p:pic>
        <p:nvPicPr>
          <p:cNvPr id="4" name="图片 3">
            <a:extLst>
              <a:ext uri="{FF2B5EF4-FFF2-40B4-BE49-F238E27FC236}">
                <a16:creationId xmlns:a16="http://schemas.microsoft.com/office/drawing/2014/main" id="{E0AD977D-BD5D-4A1C-A3B9-A2C43D6E5BF4}"/>
              </a:ext>
            </a:extLst>
          </p:cNvPr>
          <p:cNvPicPr>
            <a:picLocks noChangeAspect="1"/>
          </p:cNvPicPr>
          <p:nvPr/>
        </p:nvPicPr>
        <p:blipFill>
          <a:blip r:embed="rId11"/>
          <a:stretch>
            <a:fillRect/>
          </a:stretch>
        </p:blipFill>
        <p:spPr>
          <a:xfrm>
            <a:off x="6619901" y="1263883"/>
            <a:ext cx="5114925" cy="1962150"/>
          </a:xfrm>
          <a:prstGeom prst="rect">
            <a:avLst/>
          </a:prstGeom>
        </p:spPr>
      </p:pic>
      <p:pic>
        <p:nvPicPr>
          <p:cNvPr id="5" name="图片 4">
            <a:extLst>
              <a:ext uri="{FF2B5EF4-FFF2-40B4-BE49-F238E27FC236}">
                <a16:creationId xmlns:a16="http://schemas.microsoft.com/office/drawing/2014/main" id="{B93C40DF-E8D9-4675-A8EB-13D0C1B2CCAB}"/>
              </a:ext>
            </a:extLst>
          </p:cNvPr>
          <p:cNvPicPr>
            <a:picLocks noChangeAspect="1"/>
          </p:cNvPicPr>
          <p:nvPr/>
        </p:nvPicPr>
        <p:blipFill rotWithShape="1">
          <a:blip r:embed="rId12"/>
          <a:srcRect t="16386"/>
          <a:stretch/>
        </p:blipFill>
        <p:spPr>
          <a:xfrm>
            <a:off x="814388" y="3048102"/>
            <a:ext cx="5210175" cy="629175"/>
          </a:xfrm>
          <a:prstGeom prst="rect">
            <a:avLst/>
          </a:prstGeom>
        </p:spPr>
      </p:pic>
      <p:pic>
        <p:nvPicPr>
          <p:cNvPr id="6" name="图片 5">
            <a:extLst>
              <a:ext uri="{FF2B5EF4-FFF2-40B4-BE49-F238E27FC236}">
                <a16:creationId xmlns:a16="http://schemas.microsoft.com/office/drawing/2014/main" id="{FEBA45F4-C892-450B-8BE2-0F80F4209FB4}"/>
              </a:ext>
            </a:extLst>
          </p:cNvPr>
          <p:cNvPicPr>
            <a:picLocks noChangeAspect="1"/>
          </p:cNvPicPr>
          <p:nvPr/>
        </p:nvPicPr>
        <p:blipFill rotWithShape="1">
          <a:blip r:embed="rId13"/>
          <a:srcRect l="16558" r="18488"/>
          <a:stretch/>
        </p:blipFill>
        <p:spPr>
          <a:xfrm>
            <a:off x="1639523" y="3829324"/>
            <a:ext cx="3464654" cy="790575"/>
          </a:xfrm>
          <a:prstGeom prst="rect">
            <a:avLst/>
          </a:prstGeom>
        </p:spPr>
      </p:pic>
      <p:pic>
        <p:nvPicPr>
          <p:cNvPr id="7" name="图片 6">
            <a:extLst>
              <a:ext uri="{FF2B5EF4-FFF2-40B4-BE49-F238E27FC236}">
                <a16:creationId xmlns:a16="http://schemas.microsoft.com/office/drawing/2014/main" id="{064D1559-757C-48D0-AC01-7A6D5C2E53FC}"/>
              </a:ext>
            </a:extLst>
          </p:cNvPr>
          <p:cNvPicPr>
            <a:picLocks noChangeAspect="1"/>
          </p:cNvPicPr>
          <p:nvPr/>
        </p:nvPicPr>
        <p:blipFill>
          <a:blip r:embed="rId14"/>
          <a:stretch>
            <a:fillRect/>
          </a:stretch>
        </p:blipFill>
        <p:spPr>
          <a:xfrm>
            <a:off x="857250" y="4709553"/>
            <a:ext cx="5124450" cy="695325"/>
          </a:xfrm>
          <a:prstGeom prst="rect">
            <a:avLst/>
          </a:prstGeom>
        </p:spPr>
      </p:pic>
      <p:pic>
        <p:nvPicPr>
          <p:cNvPr id="9" name="图片 8">
            <a:extLst>
              <a:ext uri="{FF2B5EF4-FFF2-40B4-BE49-F238E27FC236}">
                <a16:creationId xmlns:a16="http://schemas.microsoft.com/office/drawing/2014/main" id="{9B8D3357-06DF-4074-93AC-A1FF5E8255A6}"/>
              </a:ext>
            </a:extLst>
          </p:cNvPr>
          <p:cNvPicPr>
            <a:picLocks noChangeAspect="1"/>
          </p:cNvPicPr>
          <p:nvPr/>
        </p:nvPicPr>
        <p:blipFill rotWithShape="1">
          <a:blip r:embed="rId15"/>
          <a:srcRect l="2652" t="6250" r="1971" b="7292"/>
          <a:stretch/>
        </p:blipFill>
        <p:spPr>
          <a:xfrm>
            <a:off x="6861173" y="3612755"/>
            <a:ext cx="5069239" cy="790575"/>
          </a:xfrm>
          <a:prstGeom prst="rect">
            <a:avLst/>
          </a:prstGeom>
        </p:spPr>
      </p:pic>
      <p:pic>
        <p:nvPicPr>
          <p:cNvPr id="10" name="图片 9">
            <a:extLst>
              <a:ext uri="{FF2B5EF4-FFF2-40B4-BE49-F238E27FC236}">
                <a16:creationId xmlns:a16="http://schemas.microsoft.com/office/drawing/2014/main" id="{2B73E138-9AFC-432B-B3EE-D900B5A97E99}"/>
              </a:ext>
            </a:extLst>
          </p:cNvPr>
          <p:cNvPicPr>
            <a:picLocks noChangeAspect="1"/>
          </p:cNvPicPr>
          <p:nvPr/>
        </p:nvPicPr>
        <p:blipFill rotWithShape="1">
          <a:blip r:embed="rId16"/>
          <a:srcRect b="7778"/>
          <a:stretch/>
        </p:blipFill>
        <p:spPr>
          <a:xfrm>
            <a:off x="6671642" y="4774699"/>
            <a:ext cx="5448300" cy="790575"/>
          </a:xfrm>
          <a:prstGeom prst="rect">
            <a:avLst/>
          </a:prstGeom>
        </p:spPr>
      </p:pic>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6"/>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7"/>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8"/>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信息紧迫度定义</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3">
            <a:extLst>
              <a:ext uri="{FF2B5EF4-FFF2-40B4-BE49-F238E27FC236}">
                <a16:creationId xmlns:a16="http://schemas.microsoft.com/office/drawing/2014/main" id="{0B93CD4D-4D34-46B9-8229-4ABC197806D4}"/>
              </a:ext>
            </a:extLst>
          </p:cNvPr>
          <p:cNvGrpSpPr/>
          <p:nvPr/>
        </p:nvGrpSpPr>
        <p:grpSpPr>
          <a:xfrm>
            <a:off x="6213456"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2"/>
            </p:custDataLst>
          </p:nvPr>
        </p:nvSpPr>
        <p:spPr>
          <a:xfrm>
            <a:off x="6454005"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7032218" y="724492"/>
            <a:ext cx="2313117"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无线控制系统需求</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29" name="图片 28">
            <a:extLst>
              <a:ext uri="{FF2B5EF4-FFF2-40B4-BE49-F238E27FC236}">
                <a16:creationId xmlns:a16="http://schemas.microsoft.com/office/drawing/2014/main" id="{61DB1B56-FE12-4932-BDB6-356B736113F4}"/>
              </a:ext>
            </a:extLst>
          </p:cNvPr>
          <p:cNvPicPr>
            <a:picLocks noChangeAspect="1"/>
          </p:cNvPicPr>
          <p:nvPr/>
        </p:nvPicPr>
        <p:blipFill>
          <a:blip r:embed="rId17"/>
          <a:stretch>
            <a:fillRect/>
          </a:stretch>
        </p:blipFill>
        <p:spPr>
          <a:xfrm>
            <a:off x="2414587" y="2586751"/>
            <a:ext cx="1914525" cy="285750"/>
          </a:xfrm>
          <a:prstGeom prst="rect">
            <a:avLst/>
          </a:prstGeom>
        </p:spPr>
      </p:pic>
      <p:sp>
        <p:nvSpPr>
          <p:cNvPr id="30" name="文本框 29">
            <a:extLst>
              <a:ext uri="{FF2B5EF4-FFF2-40B4-BE49-F238E27FC236}">
                <a16:creationId xmlns:a16="http://schemas.microsoft.com/office/drawing/2014/main" id="{7260A199-07CD-481C-9088-B4721010EE3A}"/>
              </a:ext>
            </a:extLst>
          </p:cNvPr>
          <p:cNvSpPr txBox="1"/>
          <p:nvPr/>
        </p:nvSpPr>
        <p:spPr>
          <a:xfrm>
            <a:off x="525400" y="6031684"/>
            <a:ext cx="11405012" cy="646331"/>
          </a:xfrm>
          <a:prstGeom prst="rect">
            <a:avLst/>
          </a:prstGeom>
          <a:noFill/>
        </p:spPr>
        <p:txBody>
          <a:bodyPr wrap="square" rtlCol="0">
            <a:spAutoFit/>
          </a:bodyPr>
          <a:lstStyle/>
          <a:p>
            <a:r>
              <a:rPr lang="en-US" altLang="zh-CN" i="1" dirty="0"/>
              <a:t>Urgency of Information for Context-Aware Timely Status Updates in Remote Control Systems .Xi Zheng , Sheng Zhou , Member , IEEE, and </a:t>
            </a:r>
            <a:r>
              <a:rPr lang="en-US" altLang="zh-CN" i="1" dirty="0" err="1"/>
              <a:t>Zhisheng</a:t>
            </a:r>
            <a:r>
              <a:rPr lang="en-US" altLang="zh-CN" i="1" dirty="0"/>
              <a:t> </a:t>
            </a:r>
            <a:r>
              <a:rPr lang="en-US" altLang="zh-CN" i="1" dirty="0" err="1"/>
              <a:t>Niu</a:t>
            </a:r>
            <a:r>
              <a:rPr lang="en-US" altLang="zh-CN" i="1" dirty="0"/>
              <a:t> , Fellow, IEEE</a:t>
            </a:r>
            <a:endParaRPr lang="zh-CN" altLang="en-US" i="1" dirty="0"/>
          </a:p>
        </p:txBody>
      </p:sp>
    </p:spTree>
    <p:extLst>
      <p:ext uri="{BB962C8B-B14F-4D97-AF65-F5344CB8AC3E}">
        <p14:creationId xmlns:p14="http://schemas.microsoft.com/office/powerpoint/2010/main" val="383766037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6"/>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7"/>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8"/>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4571836"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SINGLE TERMINAL SCHEDULING</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22" name="组合 3">
            <a:extLst>
              <a:ext uri="{FF2B5EF4-FFF2-40B4-BE49-F238E27FC236}">
                <a16:creationId xmlns:a16="http://schemas.microsoft.com/office/drawing/2014/main" id="{0B93CD4D-4D34-46B9-8229-4ABC197806D4}"/>
              </a:ext>
            </a:extLst>
          </p:cNvPr>
          <p:cNvGrpSpPr/>
          <p:nvPr/>
        </p:nvGrpSpPr>
        <p:grpSpPr>
          <a:xfrm>
            <a:off x="6213456"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2"/>
            </p:custDataLst>
          </p:nvPr>
        </p:nvSpPr>
        <p:spPr>
          <a:xfrm>
            <a:off x="6454005"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7032218" y="724492"/>
            <a:ext cx="4286479"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MULTI-TERMINAL SCHEDULING</a:t>
            </a:r>
            <a:endPar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2" name="图片 1">
            <a:extLst>
              <a:ext uri="{FF2B5EF4-FFF2-40B4-BE49-F238E27FC236}">
                <a16:creationId xmlns:a16="http://schemas.microsoft.com/office/drawing/2014/main" id="{44FD5C6E-3E2B-4CC8-971E-DC489C446F34}"/>
              </a:ext>
            </a:extLst>
          </p:cNvPr>
          <p:cNvPicPr>
            <a:picLocks noChangeAspect="1"/>
          </p:cNvPicPr>
          <p:nvPr/>
        </p:nvPicPr>
        <p:blipFill>
          <a:blip r:embed="rId10"/>
          <a:stretch>
            <a:fillRect/>
          </a:stretch>
        </p:blipFill>
        <p:spPr>
          <a:xfrm>
            <a:off x="441251" y="1395155"/>
            <a:ext cx="5210175" cy="2505075"/>
          </a:xfrm>
          <a:prstGeom prst="rect">
            <a:avLst/>
          </a:prstGeom>
        </p:spPr>
      </p:pic>
      <p:pic>
        <p:nvPicPr>
          <p:cNvPr id="8" name="图片 7">
            <a:extLst>
              <a:ext uri="{FF2B5EF4-FFF2-40B4-BE49-F238E27FC236}">
                <a16:creationId xmlns:a16="http://schemas.microsoft.com/office/drawing/2014/main" id="{6166487C-3D00-4F7B-9B6E-B44FAD91F845}"/>
              </a:ext>
            </a:extLst>
          </p:cNvPr>
          <p:cNvPicPr>
            <a:picLocks noChangeAspect="1"/>
          </p:cNvPicPr>
          <p:nvPr/>
        </p:nvPicPr>
        <p:blipFill>
          <a:blip r:embed="rId11"/>
          <a:stretch>
            <a:fillRect/>
          </a:stretch>
        </p:blipFill>
        <p:spPr>
          <a:xfrm>
            <a:off x="304800" y="4151667"/>
            <a:ext cx="5238750" cy="2076450"/>
          </a:xfrm>
          <a:prstGeom prst="rect">
            <a:avLst/>
          </a:prstGeom>
        </p:spPr>
      </p:pic>
      <p:pic>
        <p:nvPicPr>
          <p:cNvPr id="11" name="图片 10">
            <a:extLst>
              <a:ext uri="{FF2B5EF4-FFF2-40B4-BE49-F238E27FC236}">
                <a16:creationId xmlns:a16="http://schemas.microsoft.com/office/drawing/2014/main" id="{6D37B157-DBD8-4D8E-A352-1605C49AF5C9}"/>
              </a:ext>
            </a:extLst>
          </p:cNvPr>
          <p:cNvPicPr>
            <a:picLocks noChangeAspect="1"/>
          </p:cNvPicPr>
          <p:nvPr/>
        </p:nvPicPr>
        <p:blipFill rotWithShape="1">
          <a:blip r:embed="rId12"/>
          <a:srcRect t="9905"/>
          <a:stretch/>
        </p:blipFill>
        <p:spPr>
          <a:xfrm>
            <a:off x="6127136" y="1139991"/>
            <a:ext cx="5457825" cy="3157982"/>
          </a:xfrm>
          <a:prstGeom prst="rect">
            <a:avLst/>
          </a:prstGeom>
        </p:spPr>
      </p:pic>
      <p:pic>
        <p:nvPicPr>
          <p:cNvPr id="30" name="图片 29">
            <a:extLst>
              <a:ext uri="{FF2B5EF4-FFF2-40B4-BE49-F238E27FC236}">
                <a16:creationId xmlns:a16="http://schemas.microsoft.com/office/drawing/2014/main" id="{32895067-133D-41A4-9CC0-5A1FB71339D2}"/>
              </a:ext>
            </a:extLst>
          </p:cNvPr>
          <p:cNvPicPr>
            <a:picLocks noChangeAspect="1"/>
          </p:cNvPicPr>
          <p:nvPr/>
        </p:nvPicPr>
        <p:blipFill>
          <a:blip r:embed="rId13"/>
          <a:stretch>
            <a:fillRect/>
          </a:stretch>
        </p:blipFill>
        <p:spPr>
          <a:xfrm>
            <a:off x="6241435" y="4456859"/>
            <a:ext cx="5229225" cy="2238375"/>
          </a:xfrm>
          <a:prstGeom prst="rect">
            <a:avLst/>
          </a:prstGeom>
        </p:spPr>
      </p:pic>
    </p:spTree>
    <p:extLst>
      <p:ext uri="{BB962C8B-B14F-4D97-AF65-F5344CB8AC3E}">
        <p14:creationId xmlns:p14="http://schemas.microsoft.com/office/powerpoint/2010/main" val="433220824"/>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4571836"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SINGLE TERMINAL SCHEDULING</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1204DB9-E3B7-4594-A989-D9AC90F74517}"/>
              </a:ext>
            </a:extLst>
          </p:cNvPr>
          <p:cNvPicPr>
            <a:picLocks noChangeAspect="1"/>
          </p:cNvPicPr>
          <p:nvPr/>
        </p:nvPicPr>
        <p:blipFill>
          <a:blip r:embed="rId6"/>
          <a:stretch>
            <a:fillRect/>
          </a:stretch>
        </p:blipFill>
        <p:spPr>
          <a:xfrm>
            <a:off x="412676" y="1930297"/>
            <a:ext cx="4267233" cy="2960485"/>
          </a:xfrm>
          <a:prstGeom prst="rect">
            <a:avLst/>
          </a:prstGeom>
        </p:spPr>
      </p:pic>
      <p:pic>
        <p:nvPicPr>
          <p:cNvPr id="9" name="图片 8">
            <a:extLst>
              <a:ext uri="{FF2B5EF4-FFF2-40B4-BE49-F238E27FC236}">
                <a16:creationId xmlns:a16="http://schemas.microsoft.com/office/drawing/2014/main" id="{4517A92C-9768-47A9-ACE1-C81F1E1FBCE8}"/>
              </a:ext>
            </a:extLst>
          </p:cNvPr>
          <p:cNvPicPr>
            <a:picLocks noChangeAspect="1"/>
          </p:cNvPicPr>
          <p:nvPr/>
        </p:nvPicPr>
        <p:blipFill>
          <a:blip r:embed="rId7"/>
          <a:stretch>
            <a:fillRect/>
          </a:stretch>
        </p:blipFill>
        <p:spPr>
          <a:xfrm>
            <a:off x="4519294" y="1241425"/>
            <a:ext cx="7495515" cy="5520776"/>
          </a:xfrm>
          <a:prstGeom prst="rect">
            <a:avLst/>
          </a:prstGeom>
        </p:spPr>
      </p:pic>
    </p:spTree>
    <p:extLst>
      <p:ext uri="{BB962C8B-B14F-4D97-AF65-F5344CB8AC3E}">
        <p14:creationId xmlns:p14="http://schemas.microsoft.com/office/powerpoint/2010/main" val="3341708522"/>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基于信息紧迫度的网络资源调度</a:t>
              </a:r>
            </a:p>
          </p:txBody>
        </p:sp>
      </p:grpSp>
      <p:grpSp>
        <p:nvGrpSpPr>
          <p:cNvPr id="22" name="组合 3">
            <a:extLst>
              <a:ext uri="{FF2B5EF4-FFF2-40B4-BE49-F238E27FC236}">
                <a16:creationId xmlns:a16="http://schemas.microsoft.com/office/drawing/2014/main" id="{0B93CD4D-4D34-46B9-8229-4ABC197806D4}"/>
              </a:ext>
            </a:extLst>
          </p:cNvPr>
          <p:cNvGrpSpPr/>
          <p:nvPr/>
        </p:nvGrpSpPr>
        <p:grpSpPr>
          <a:xfrm>
            <a:off x="701883"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2"/>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3"/>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4"/>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1"/>
            </p:custDataLst>
          </p:nvPr>
        </p:nvSpPr>
        <p:spPr>
          <a:xfrm>
            <a:off x="942432"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1520645" y="724492"/>
            <a:ext cx="4286479" cy="369332"/>
          </a:xfrm>
          <a:prstGeom prst="rect">
            <a:avLst/>
          </a:prstGeom>
          <a:noFill/>
          <a:ln w="9525">
            <a:noFill/>
          </a:ln>
        </p:spPr>
        <p:txBody>
          <a:bodyPr wrap="square" anchor="t">
            <a:spAutoFit/>
          </a:bodyPr>
          <a:lstStyle/>
          <a:p>
            <a:pPr lvl="0">
              <a:defRPr/>
            </a:pPr>
            <a:r>
              <a:rPr lang="en-US" altLang="zh-CN" b="1" dirty="0">
                <a:solidFill>
                  <a:srgbClr val="C00000"/>
                </a:solidFill>
                <a:latin typeface="微软雅黑" panose="020B0503020204020204" pitchFamily="34" charset="-122"/>
                <a:ea typeface="微软雅黑" panose="020B0503020204020204" pitchFamily="34" charset="-122"/>
              </a:rPr>
              <a:t>MULTI-TERMINAL SCHEDULING</a:t>
            </a:r>
            <a:endParaRPr kumimoji="0" lang="zh-CN" altLang="en-US"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EBEE081E-2F27-48FC-B589-B8EC2948899F}"/>
              </a:ext>
            </a:extLst>
          </p:cNvPr>
          <p:cNvPicPr>
            <a:picLocks noChangeAspect="1"/>
          </p:cNvPicPr>
          <p:nvPr/>
        </p:nvPicPr>
        <p:blipFill rotWithShape="1">
          <a:blip r:embed="rId6"/>
          <a:srcRect l="3896"/>
          <a:stretch/>
        </p:blipFill>
        <p:spPr>
          <a:xfrm>
            <a:off x="1060020" y="1604259"/>
            <a:ext cx="5135330" cy="4181475"/>
          </a:xfrm>
          <a:prstGeom prst="rect">
            <a:avLst/>
          </a:prstGeom>
        </p:spPr>
      </p:pic>
      <p:pic>
        <p:nvPicPr>
          <p:cNvPr id="4" name="图片 3">
            <a:extLst>
              <a:ext uri="{FF2B5EF4-FFF2-40B4-BE49-F238E27FC236}">
                <a16:creationId xmlns:a16="http://schemas.microsoft.com/office/drawing/2014/main" id="{B2B5945A-6621-427E-8300-C0B112AEA011}"/>
              </a:ext>
            </a:extLst>
          </p:cNvPr>
          <p:cNvPicPr>
            <a:picLocks noChangeAspect="1"/>
          </p:cNvPicPr>
          <p:nvPr/>
        </p:nvPicPr>
        <p:blipFill>
          <a:blip r:embed="rId7"/>
          <a:stretch>
            <a:fillRect/>
          </a:stretch>
        </p:blipFill>
        <p:spPr>
          <a:xfrm>
            <a:off x="6195350" y="36975"/>
            <a:ext cx="4711716" cy="6538707"/>
          </a:xfrm>
          <a:prstGeom prst="rect">
            <a:avLst/>
          </a:prstGeom>
        </p:spPr>
      </p:pic>
    </p:spTree>
    <p:extLst>
      <p:ext uri="{BB962C8B-B14F-4D97-AF65-F5344CB8AC3E}">
        <p14:creationId xmlns:p14="http://schemas.microsoft.com/office/powerpoint/2010/main" val="2358977371"/>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29">
            <a:extLst>
              <a:ext uri="{FF2B5EF4-FFF2-40B4-BE49-F238E27FC236}">
                <a16:creationId xmlns:a16="http://schemas.microsoft.com/office/drawing/2014/main" id="{203226BE-371E-4AF8-9DC5-D461280BBEC9}"/>
              </a:ext>
            </a:extLst>
          </p:cNvPr>
          <p:cNvGrpSpPr/>
          <p:nvPr/>
        </p:nvGrpSpPr>
        <p:grpSpPr>
          <a:xfrm>
            <a:off x="0" y="-14287"/>
            <a:ext cx="5906272" cy="574482"/>
            <a:chOff x="0" y="-14814"/>
            <a:chExt cx="5906176" cy="574203"/>
          </a:xfrm>
        </p:grpSpPr>
        <p:sp>
          <p:nvSpPr>
            <p:cNvPr id="13" name="矩形 12">
              <a:extLst>
                <a:ext uri="{FF2B5EF4-FFF2-40B4-BE49-F238E27FC236}">
                  <a16:creationId xmlns:a16="http://schemas.microsoft.com/office/drawing/2014/main" id="{80E6BBF2-699E-47E4-A6C2-7E827BCC624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五</a:t>
              </a:r>
            </a:p>
          </p:txBody>
        </p:sp>
        <p:sp>
          <p:nvSpPr>
            <p:cNvPr id="14" name="文本框 31">
              <a:extLst>
                <a:ext uri="{FF2B5EF4-FFF2-40B4-BE49-F238E27FC236}">
                  <a16:creationId xmlns:a16="http://schemas.microsoft.com/office/drawing/2014/main" id="{690DDB23-A838-45E7-B2EF-86B5FA089509}"/>
                </a:ext>
              </a:extLst>
            </p:cNvPr>
            <p:cNvSpPr txBox="1">
              <a:spLocks noChangeArrowheads="1"/>
            </p:cNvSpPr>
            <p:nvPr/>
          </p:nvSpPr>
          <p:spPr bwMode="auto">
            <a:xfrm>
              <a:off x="572263" y="36423"/>
              <a:ext cx="5333913" cy="52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dirty="0">
                  <a:solidFill>
                    <a:schemeClr val="accent5">
                      <a:lumMod val="50000"/>
                    </a:schemeClr>
                  </a:solidFill>
                  <a:latin typeface="微软雅黑" panose="020B0503020204020204" pitchFamily="34" charset="-122"/>
                  <a:ea typeface="微软雅黑" panose="020B0503020204020204" pitchFamily="34" charset="-122"/>
                </a:rPr>
                <a:t>基于信息价值的长期优化调度</a:t>
              </a:r>
            </a:p>
          </p:txBody>
        </p:sp>
      </p:grpSp>
      <p:grpSp>
        <p:nvGrpSpPr>
          <p:cNvPr id="15" name="组合 3">
            <a:extLst>
              <a:ext uri="{FF2B5EF4-FFF2-40B4-BE49-F238E27FC236}">
                <a16:creationId xmlns:a16="http://schemas.microsoft.com/office/drawing/2014/main" id="{E1E4E7C9-6E14-48E9-9BBE-939D1406C8E1}"/>
              </a:ext>
            </a:extLst>
          </p:cNvPr>
          <p:cNvGrpSpPr/>
          <p:nvPr/>
        </p:nvGrpSpPr>
        <p:grpSpPr>
          <a:xfrm>
            <a:off x="54539" y="676679"/>
            <a:ext cx="1003495" cy="419100"/>
            <a:chOff x="259207" y="208195"/>
            <a:chExt cx="1339394" cy="559865"/>
          </a:xfrm>
        </p:grpSpPr>
        <p:sp>
          <p:nvSpPr>
            <p:cNvPr id="16" name="矩形 75">
              <a:extLst>
                <a:ext uri="{FF2B5EF4-FFF2-40B4-BE49-F238E27FC236}">
                  <a16:creationId xmlns:a16="http://schemas.microsoft.com/office/drawing/2014/main" id="{1988A508-036F-4EE6-AAEA-64DD2545343C}"/>
                </a:ext>
              </a:extLst>
            </p:cNvPr>
            <p:cNvSpPr/>
            <p:nvPr>
              <p:custDataLst>
                <p:tags r:id="rId6"/>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17" name="组合 16">
              <a:extLst>
                <a:ext uri="{FF2B5EF4-FFF2-40B4-BE49-F238E27FC236}">
                  <a16:creationId xmlns:a16="http://schemas.microsoft.com/office/drawing/2014/main" id="{722D08EE-6382-4D62-B75B-4898948ADCF8}"/>
                </a:ext>
              </a:extLst>
            </p:cNvPr>
            <p:cNvGrpSpPr/>
            <p:nvPr/>
          </p:nvGrpSpPr>
          <p:grpSpPr>
            <a:xfrm>
              <a:off x="259207" y="408616"/>
              <a:ext cx="942370" cy="359444"/>
              <a:chOff x="327446" y="487023"/>
              <a:chExt cx="942370" cy="359444"/>
            </a:xfrm>
            <a:solidFill>
              <a:srgbClr val="B7262D"/>
            </a:solidFill>
          </p:grpSpPr>
          <p:sp>
            <p:nvSpPr>
              <p:cNvPr id="18" name="燕尾形 15">
                <a:extLst>
                  <a:ext uri="{FF2B5EF4-FFF2-40B4-BE49-F238E27FC236}">
                    <a16:creationId xmlns:a16="http://schemas.microsoft.com/office/drawing/2014/main" id="{FCAC8F0A-BAEC-4922-9677-F1CF863643F6}"/>
                  </a:ext>
                </a:extLst>
              </p:cNvPr>
              <p:cNvSpPr/>
              <p:nvPr>
                <p:custDataLst>
                  <p:tags r:id="rId7"/>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19" name="燕尾形 34">
                <a:extLst>
                  <a:ext uri="{FF2B5EF4-FFF2-40B4-BE49-F238E27FC236}">
                    <a16:creationId xmlns:a16="http://schemas.microsoft.com/office/drawing/2014/main" id="{2DE417CC-93B2-4635-AC6F-D4F7E4A8A5B2}"/>
                  </a:ext>
                </a:extLst>
              </p:cNvPr>
              <p:cNvSpPr/>
              <p:nvPr>
                <p:custDataLst>
                  <p:tags r:id="rId8"/>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0" name="燕尾形 9">
            <a:extLst>
              <a:ext uri="{FF2B5EF4-FFF2-40B4-BE49-F238E27FC236}">
                <a16:creationId xmlns:a16="http://schemas.microsoft.com/office/drawing/2014/main" id="{7B7F1995-D779-4765-BDA4-D04C546F6BD9}"/>
              </a:ext>
            </a:extLst>
          </p:cNvPr>
          <p:cNvSpPr/>
          <p:nvPr>
            <p:custDataLst>
              <p:tags r:id="rId1"/>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1" name="文本框 61">
            <a:extLst>
              <a:ext uri="{FF2B5EF4-FFF2-40B4-BE49-F238E27FC236}">
                <a16:creationId xmlns:a16="http://schemas.microsoft.com/office/drawing/2014/main" id="{6E20D3D3-AC34-4835-8D2F-CE6515F36BB3}"/>
              </a:ext>
            </a:extLst>
          </p:cNvPr>
          <p:cNvSpPr txBox="1"/>
          <p:nvPr/>
        </p:nvSpPr>
        <p:spPr>
          <a:xfrm>
            <a:off x="873302" y="774386"/>
            <a:ext cx="2121568"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信息紧迫度定义</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3">
            <a:extLst>
              <a:ext uri="{FF2B5EF4-FFF2-40B4-BE49-F238E27FC236}">
                <a16:creationId xmlns:a16="http://schemas.microsoft.com/office/drawing/2014/main" id="{0B93CD4D-4D34-46B9-8229-4ABC197806D4}"/>
              </a:ext>
            </a:extLst>
          </p:cNvPr>
          <p:cNvGrpSpPr/>
          <p:nvPr/>
        </p:nvGrpSpPr>
        <p:grpSpPr>
          <a:xfrm>
            <a:off x="6213456" y="626785"/>
            <a:ext cx="1003495" cy="419100"/>
            <a:chOff x="259207" y="208195"/>
            <a:chExt cx="1339394" cy="559865"/>
          </a:xfrm>
        </p:grpSpPr>
        <p:sp>
          <p:nvSpPr>
            <p:cNvPr id="23" name="矩形 75">
              <a:extLst>
                <a:ext uri="{FF2B5EF4-FFF2-40B4-BE49-F238E27FC236}">
                  <a16:creationId xmlns:a16="http://schemas.microsoft.com/office/drawing/2014/main" id="{018B7E56-0DD7-4675-A49F-DF23A75478D8}"/>
                </a:ext>
              </a:extLst>
            </p:cNvPr>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24" name="组合 23">
              <a:extLst>
                <a:ext uri="{FF2B5EF4-FFF2-40B4-BE49-F238E27FC236}">
                  <a16:creationId xmlns:a16="http://schemas.microsoft.com/office/drawing/2014/main" id="{7921D206-4663-4D2E-8289-483E41BEF557}"/>
                </a:ext>
              </a:extLst>
            </p:cNvPr>
            <p:cNvGrpSpPr/>
            <p:nvPr/>
          </p:nvGrpSpPr>
          <p:grpSpPr>
            <a:xfrm>
              <a:off x="259207" y="408616"/>
              <a:ext cx="942370" cy="359444"/>
              <a:chOff x="327446" y="487023"/>
              <a:chExt cx="942370" cy="359444"/>
            </a:xfrm>
            <a:solidFill>
              <a:srgbClr val="B7262D"/>
            </a:solidFill>
          </p:grpSpPr>
          <p:sp>
            <p:nvSpPr>
              <p:cNvPr id="25" name="燕尾形 15">
                <a:extLst>
                  <a:ext uri="{FF2B5EF4-FFF2-40B4-BE49-F238E27FC236}">
                    <a16:creationId xmlns:a16="http://schemas.microsoft.com/office/drawing/2014/main" id="{BB4E55C0-BCAE-4D23-BDBD-AC15091A1E9E}"/>
                  </a:ext>
                </a:extLst>
              </p:cNvPr>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26" name="燕尾形 34">
                <a:extLst>
                  <a:ext uri="{FF2B5EF4-FFF2-40B4-BE49-F238E27FC236}">
                    <a16:creationId xmlns:a16="http://schemas.microsoft.com/office/drawing/2014/main" id="{DD6BF134-4D94-43E8-AEBB-8BD4C19BB4BC}"/>
                  </a:ext>
                </a:extLst>
              </p:cNvPr>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27" name="燕尾形 9">
            <a:extLst>
              <a:ext uri="{FF2B5EF4-FFF2-40B4-BE49-F238E27FC236}">
                <a16:creationId xmlns:a16="http://schemas.microsoft.com/office/drawing/2014/main" id="{3579AC31-8B07-4B2B-B595-C7634F965AFF}"/>
              </a:ext>
            </a:extLst>
          </p:cNvPr>
          <p:cNvSpPr/>
          <p:nvPr>
            <p:custDataLst>
              <p:tags r:id="rId2"/>
            </p:custDataLst>
          </p:nvPr>
        </p:nvSpPr>
        <p:spPr>
          <a:xfrm>
            <a:off x="6454005" y="772424"/>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sp>
        <p:nvSpPr>
          <p:cNvPr id="28" name="文本框 61">
            <a:extLst>
              <a:ext uri="{FF2B5EF4-FFF2-40B4-BE49-F238E27FC236}">
                <a16:creationId xmlns:a16="http://schemas.microsoft.com/office/drawing/2014/main" id="{F04CD66A-28A2-4B17-B657-2038EEDA6A08}"/>
              </a:ext>
            </a:extLst>
          </p:cNvPr>
          <p:cNvSpPr txBox="1"/>
          <p:nvPr/>
        </p:nvSpPr>
        <p:spPr>
          <a:xfrm>
            <a:off x="7032218" y="724492"/>
            <a:ext cx="2313117"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无线控制系统需求</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a:extLst>
              <a:ext uri="{FF2B5EF4-FFF2-40B4-BE49-F238E27FC236}">
                <a16:creationId xmlns:a16="http://schemas.microsoft.com/office/drawing/2014/main" id="{E5CA4F3B-D40F-4104-8BAD-7B22DB84E05E}"/>
              </a:ext>
            </a:extLst>
          </p:cNvPr>
          <p:cNvSpPr txBox="1"/>
          <p:nvPr/>
        </p:nvSpPr>
        <p:spPr>
          <a:xfrm>
            <a:off x="457213" y="1326185"/>
            <a:ext cx="5365210" cy="64633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但是这样的定义在实际操作中产生了一个问题，举例说明如下：</a:t>
            </a:r>
            <a:endParaRPr lang="en-US" altLang="zh-CN" b="1" dirty="0">
              <a:latin typeface="微软雅黑" panose="020B0503020204020204" pitchFamily="34" charset="-122"/>
              <a:ea typeface="微软雅黑" panose="020B0503020204020204" pitchFamily="34" charset="-122"/>
            </a:endParaRPr>
          </a:p>
        </p:txBody>
      </p:sp>
      <p:cxnSp>
        <p:nvCxnSpPr>
          <p:cNvPr id="60" name="直接连接符 59">
            <a:extLst>
              <a:ext uri="{FF2B5EF4-FFF2-40B4-BE49-F238E27FC236}">
                <a16:creationId xmlns:a16="http://schemas.microsoft.com/office/drawing/2014/main" id="{B242278E-F6F0-4B9E-9A09-0C1BFC62C2F8}"/>
              </a:ext>
            </a:extLst>
          </p:cNvPr>
          <p:cNvCxnSpPr/>
          <p:nvPr/>
        </p:nvCxnSpPr>
        <p:spPr>
          <a:xfrm>
            <a:off x="6189779" y="1662865"/>
            <a:ext cx="0" cy="437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6915EED-3B7C-463B-9AB8-C00132C8DC17}"/>
              </a:ext>
            </a:extLst>
          </p:cNvPr>
          <p:cNvGrpSpPr/>
          <p:nvPr/>
        </p:nvGrpSpPr>
        <p:grpSpPr>
          <a:xfrm>
            <a:off x="546132" y="1857935"/>
            <a:ext cx="5503212" cy="2518478"/>
            <a:chOff x="1340608" y="4192954"/>
            <a:chExt cx="4804178" cy="1703080"/>
          </a:xfrm>
        </p:grpSpPr>
        <p:graphicFrame>
          <p:nvGraphicFramePr>
            <p:cNvPr id="57" name="图示 56">
              <a:extLst>
                <a:ext uri="{FF2B5EF4-FFF2-40B4-BE49-F238E27FC236}">
                  <a16:creationId xmlns:a16="http://schemas.microsoft.com/office/drawing/2014/main" id="{DF7379A5-9EB0-42BD-8EE1-552E0B3C0FA1}"/>
                </a:ext>
              </a:extLst>
            </p:cNvPr>
            <p:cNvGraphicFramePr/>
            <p:nvPr>
              <p:extLst>
                <p:ext uri="{D42A27DB-BD31-4B8C-83A1-F6EECF244321}">
                  <p14:modId xmlns:p14="http://schemas.microsoft.com/office/powerpoint/2010/main" val="2140363535"/>
                </p:ext>
              </p:extLst>
            </p:nvPr>
          </p:nvGraphicFramePr>
          <p:xfrm>
            <a:off x="1340608" y="4192954"/>
            <a:ext cx="4657725" cy="160909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8" name="矩形 57">
              <a:extLst>
                <a:ext uri="{FF2B5EF4-FFF2-40B4-BE49-F238E27FC236}">
                  <a16:creationId xmlns:a16="http://schemas.microsoft.com/office/drawing/2014/main" id="{CDC897ED-E1FB-4CD1-AEC9-FD0B5EE3EB6F}"/>
                </a:ext>
              </a:extLst>
            </p:cNvPr>
            <p:cNvSpPr/>
            <p:nvPr/>
          </p:nvSpPr>
          <p:spPr>
            <a:xfrm>
              <a:off x="2975440" y="5282160"/>
              <a:ext cx="466794" cy="261610"/>
            </a:xfrm>
            <a:prstGeom prst="rect">
              <a:avLst/>
            </a:prstGeom>
            <a:noFill/>
          </p:spPr>
          <p:txBody>
            <a:bodyPr wrap="none" lIns="91440" tIns="45720" rIns="91440" bIns="45720">
              <a:spAutoFit/>
            </a:bodyPr>
            <a:lstStyle/>
            <a:p>
              <a:pPr algn="ctr"/>
              <a:r>
                <a:rPr lang="zh-CN" altLang="en-US" sz="1100" b="0" cap="none" spc="0" dirty="0">
                  <a:ln w="0"/>
                  <a:solidFill>
                    <a:srgbClr val="FF0000"/>
                  </a:solidFill>
                  <a:effectLst>
                    <a:outerShdw blurRad="38100" dist="19050" dir="2700000" algn="tl" rotWithShape="0">
                      <a:schemeClr val="dk1">
                        <a:alpha val="40000"/>
                      </a:schemeClr>
                    </a:outerShdw>
                  </a:effectLst>
                </a:rPr>
                <a:t>调度</a:t>
              </a:r>
            </a:p>
          </p:txBody>
        </p:sp>
        <p:sp>
          <p:nvSpPr>
            <p:cNvPr id="59" name="矩形 58">
              <a:extLst>
                <a:ext uri="{FF2B5EF4-FFF2-40B4-BE49-F238E27FC236}">
                  <a16:creationId xmlns:a16="http://schemas.microsoft.com/office/drawing/2014/main" id="{8A84CFC9-1597-4340-9A5C-8E5BC6D39654}"/>
                </a:ext>
              </a:extLst>
            </p:cNvPr>
            <p:cNvSpPr/>
            <p:nvPr/>
          </p:nvSpPr>
          <p:spPr>
            <a:xfrm>
              <a:off x="2904908" y="4514377"/>
              <a:ext cx="607859" cy="261610"/>
            </a:xfrm>
            <a:prstGeom prst="rect">
              <a:avLst/>
            </a:prstGeom>
            <a:noFill/>
          </p:spPr>
          <p:txBody>
            <a:bodyPr wrap="none" lIns="91440" tIns="45720" rIns="91440" bIns="45720">
              <a:spAutoFit/>
            </a:bodyPr>
            <a:lstStyle/>
            <a:p>
              <a:pPr algn="ctr"/>
              <a:r>
                <a:rPr lang="zh-CN" altLang="en-US" sz="1100" b="0" cap="none" spc="0" dirty="0">
                  <a:ln w="0"/>
                  <a:solidFill>
                    <a:srgbClr val="FF0000"/>
                  </a:solidFill>
                  <a:effectLst>
                    <a:outerShdw blurRad="38100" dist="19050" dir="2700000" algn="tl" rotWithShape="0">
                      <a:schemeClr val="dk1">
                        <a:alpha val="40000"/>
                      </a:schemeClr>
                    </a:outerShdw>
                  </a:effectLst>
                </a:rPr>
                <a:t>未调度</a:t>
              </a:r>
            </a:p>
          </p:txBody>
        </p:sp>
        <p:cxnSp>
          <p:nvCxnSpPr>
            <p:cNvPr id="61" name="直接箭头连接符 60">
              <a:extLst>
                <a:ext uri="{FF2B5EF4-FFF2-40B4-BE49-F238E27FC236}">
                  <a16:creationId xmlns:a16="http://schemas.microsoft.com/office/drawing/2014/main" id="{62D84506-89AB-45D7-A93E-15994A1B4970}"/>
                </a:ext>
              </a:extLst>
            </p:cNvPr>
            <p:cNvCxnSpPr/>
            <p:nvPr/>
          </p:nvCxnSpPr>
          <p:spPr>
            <a:xfrm flipH="1" flipV="1">
              <a:off x="1731539" y="5228322"/>
              <a:ext cx="1243901" cy="64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5847599-2958-4196-8E3B-73E602DF2CD0}"/>
                </a:ext>
              </a:extLst>
            </p:cNvPr>
            <p:cNvCxnSpPr/>
            <p:nvPr/>
          </p:nvCxnSpPr>
          <p:spPr>
            <a:xfrm flipV="1">
              <a:off x="2984100" y="5488672"/>
              <a:ext cx="1156626" cy="37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B6CB8652-4E76-4EC4-B6E1-44FDF529B6C4}"/>
                </a:ext>
              </a:extLst>
            </p:cNvPr>
            <p:cNvSpPr txBox="1"/>
            <p:nvPr/>
          </p:nvSpPr>
          <p:spPr>
            <a:xfrm>
              <a:off x="3580823" y="5665202"/>
              <a:ext cx="2563963" cy="230832"/>
            </a:xfrm>
            <a:prstGeom prst="rect">
              <a:avLst/>
            </a:prstGeom>
            <a:noFill/>
          </p:spPr>
          <p:txBody>
            <a:bodyPr wrap="square" rtlCol="0">
              <a:spAutoFit/>
            </a:bodyPr>
            <a:lstStyle/>
            <a:p>
              <a:r>
                <a:rPr lang="zh-CN" altLang="en-US" sz="900" dirty="0">
                  <a:solidFill>
                    <a:srgbClr val="FF0000"/>
                  </a:solidFill>
                </a:rPr>
                <a:t>调度前后</a:t>
              </a:r>
              <a:r>
                <a:rPr lang="en-US" altLang="zh-CN" sz="900" dirty="0">
                  <a:solidFill>
                    <a:srgbClr val="FF0000"/>
                  </a:solidFill>
                </a:rPr>
                <a:t>value</a:t>
              </a:r>
              <a:r>
                <a:rPr lang="zh-CN" altLang="en-US" sz="900" dirty="0">
                  <a:solidFill>
                    <a:srgbClr val="FF0000"/>
                  </a:solidFill>
                </a:rPr>
                <a:t>没有明显变化，除非权重</a:t>
              </a:r>
              <a:r>
                <a:rPr lang="en-US" altLang="zh-CN" sz="900" dirty="0">
                  <a:solidFill>
                    <a:srgbClr val="FF0000"/>
                  </a:solidFill>
                </a:rPr>
                <a:t>B</a:t>
              </a:r>
              <a:r>
                <a:rPr lang="zh-CN" altLang="en-US" sz="900" dirty="0">
                  <a:solidFill>
                    <a:srgbClr val="FF0000"/>
                  </a:solidFill>
                </a:rPr>
                <a:t>很大</a:t>
              </a:r>
            </a:p>
          </p:txBody>
        </p:sp>
      </p:grpSp>
      <p:sp>
        <p:nvSpPr>
          <p:cNvPr id="64" name="文本框 63">
            <a:extLst>
              <a:ext uri="{FF2B5EF4-FFF2-40B4-BE49-F238E27FC236}">
                <a16:creationId xmlns:a16="http://schemas.microsoft.com/office/drawing/2014/main" id="{6758A4FF-0D84-48C2-9BEA-891E2E4224C5}"/>
              </a:ext>
            </a:extLst>
          </p:cNvPr>
          <p:cNvSpPr txBox="1"/>
          <p:nvPr/>
        </p:nvSpPr>
        <p:spPr>
          <a:xfrm>
            <a:off x="6571593" y="1169759"/>
            <a:ext cx="4676796" cy="2536400"/>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UOI</a:t>
            </a:r>
            <a:r>
              <a:rPr lang="zh-CN" altLang="en-US" b="1" dirty="0">
                <a:latin typeface="微软雅黑" panose="020B0503020204020204" pitchFamily="34" charset="-122"/>
                <a:ea typeface="微软雅黑" panose="020B0503020204020204" pitchFamily="34" charset="-122"/>
              </a:rPr>
              <a:t>的定义中，使用类似</a:t>
            </a:r>
            <a:r>
              <a:rPr lang="en-US" altLang="zh-CN" b="1" dirty="0">
                <a:latin typeface="微软雅黑" panose="020B0503020204020204" pitchFamily="34" charset="-122"/>
                <a:ea typeface="微软雅黑" panose="020B0503020204020204" pitchFamily="34" charset="-122"/>
              </a:rPr>
              <a:t>Q(t)</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age </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的结构避免了上述问题的发生。但这样相当于将调度后下一个时刻的价值进行了清零，而且对</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AOI</a:t>
            </a:r>
            <a:r>
              <a:rPr lang="zh-CN" altLang="en-US" b="1" dirty="0">
                <a:latin typeface="微软雅黑" panose="020B0503020204020204" pitchFamily="34" charset="-122"/>
                <a:ea typeface="微软雅黑" panose="020B0503020204020204" pitchFamily="34" charset="-122"/>
                <a:sym typeface="Wingdings" panose="05000000000000000000" pitchFamily="2" charset="2"/>
              </a:rPr>
              <a:t>的依赖程度加大了，这不太符合我们的设想，因此对原有的价值函数进行了修改。引入了新的函数</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D(t)</a:t>
            </a:r>
            <a:endParaRPr lang="zh-CN" altLang="en-US"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352E88C2-00AA-446B-BED3-172343BC10F2}"/>
                  </a:ext>
                </a:extLst>
              </p:cNvPr>
              <p:cNvSpPr txBox="1"/>
              <p:nvPr/>
            </p:nvSpPr>
            <p:spPr>
              <a:xfrm>
                <a:off x="6777428" y="3994937"/>
                <a:ext cx="53892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 </m:t>
                      </m:r>
                    </m:oMath>
                  </m:oMathPara>
                </a14:m>
                <a:endParaRPr lang="zh-CN" altLang="en-US" dirty="0"/>
              </a:p>
            </p:txBody>
          </p:sp>
        </mc:Choice>
        <mc:Fallback xmlns="">
          <p:sp>
            <p:nvSpPr>
              <p:cNvPr id="65" name="文本框 64">
                <a:extLst>
                  <a:ext uri="{FF2B5EF4-FFF2-40B4-BE49-F238E27FC236}">
                    <a16:creationId xmlns:a16="http://schemas.microsoft.com/office/drawing/2014/main" id="{352E88C2-00AA-446B-BED3-172343BC10F2}"/>
                  </a:ext>
                </a:extLst>
              </p:cNvPr>
              <p:cNvSpPr txBox="1">
                <a:spLocks noRot="1" noChangeAspect="1" noMove="1" noResize="1" noEditPoints="1" noAdjustHandles="1" noChangeArrowheads="1" noChangeShapeType="1" noTextEdit="1"/>
              </p:cNvSpPr>
              <p:nvPr/>
            </p:nvSpPr>
            <p:spPr>
              <a:xfrm>
                <a:off x="6777428" y="3994937"/>
                <a:ext cx="538929" cy="215444"/>
              </a:xfrm>
              <a:prstGeom prst="rect">
                <a:avLst/>
              </a:prstGeom>
              <a:blipFill>
                <a:blip r:embed="rId15"/>
                <a:stretch>
                  <a:fillRect l="-15909" t="-2778" r="-28409" b="-36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DE590968-4C37-4DB2-9714-BA87EC7F102A}"/>
                  </a:ext>
                </a:extLst>
              </p:cNvPr>
              <p:cNvSpPr txBox="1"/>
              <p:nvPr/>
            </p:nvSpPr>
            <p:spPr>
              <a:xfrm>
                <a:off x="6749658" y="4304979"/>
                <a:ext cx="22275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oMath>
                  </m:oMathPara>
                </a14:m>
                <a:endParaRPr lang="zh-CN" altLang="en-US" dirty="0"/>
              </a:p>
            </p:txBody>
          </p:sp>
        </mc:Choice>
        <mc:Fallback xmlns="">
          <p:sp>
            <p:nvSpPr>
              <p:cNvPr id="66" name="文本框 65">
                <a:extLst>
                  <a:ext uri="{FF2B5EF4-FFF2-40B4-BE49-F238E27FC236}">
                    <a16:creationId xmlns:a16="http://schemas.microsoft.com/office/drawing/2014/main" id="{DE590968-4C37-4DB2-9714-BA87EC7F102A}"/>
                  </a:ext>
                </a:extLst>
              </p:cNvPr>
              <p:cNvSpPr txBox="1">
                <a:spLocks noRot="1" noChangeAspect="1" noMove="1" noResize="1" noEditPoints="1" noAdjustHandles="1" noChangeArrowheads="1" noChangeShapeType="1" noTextEdit="1"/>
              </p:cNvSpPr>
              <p:nvPr/>
            </p:nvSpPr>
            <p:spPr>
              <a:xfrm>
                <a:off x="6749658" y="4304979"/>
                <a:ext cx="2227597" cy="215444"/>
              </a:xfrm>
              <a:prstGeom prst="rect">
                <a:avLst/>
              </a:prstGeom>
              <a:blipFill>
                <a:blip r:embed="rId16"/>
                <a:stretch>
                  <a:fillRect l="-3552" t="-2778" r="-28689" b="-694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630A2A2-B054-42B7-B7BF-0F25ECBED2C5}"/>
                  </a:ext>
                </a:extLst>
              </p:cNvPr>
              <p:cNvSpPr txBox="1"/>
              <p:nvPr/>
            </p:nvSpPr>
            <p:spPr>
              <a:xfrm>
                <a:off x="6749658" y="4615021"/>
                <a:ext cx="189898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𝑀𝐴𝑋</m:t>
                          </m:r>
                        </m:sub>
                      </m:sSub>
                      <m:r>
                        <a:rPr lang="en-US" altLang="zh-CN" b="0" i="1"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𝐷</m:t>
                          </m:r>
                        </m:e>
                        <m:sub>
                          <m:r>
                            <a:rPr lang="en-US" altLang="zh-CN" i="1">
                              <a:latin typeface="Cambria Math" panose="02040503050406030204" pitchFamily="18" charset="0"/>
                              <a:ea typeface="Cambria Math" panose="02040503050406030204" pitchFamily="18" charset="0"/>
                            </a:rPr>
                            <m:t>𝑀𝐴𝑋</m:t>
                          </m:r>
                        </m:sub>
                      </m:sSub>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67" name="文本框 66">
                <a:extLst>
                  <a:ext uri="{FF2B5EF4-FFF2-40B4-BE49-F238E27FC236}">
                    <a16:creationId xmlns:a16="http://schemas.microsoft.com/office/drawing/2014/main" id="{2630A2A2-B054-42B7-B7BF-0F25ECBED2C5}"/>
                  </a:ext>
                </a:extLst>
              </p:cNvPr>
              <p:cNvSpPr txBox="1">
                <a:spLocks noRot="1" noChangeAspect="1" noMove="1" noResize="1" noEditPoints="1" noAdjustHandles="1" noChangeArrowheads="1" noChangeShapeType="1" noTextEdit="1"/>
              </p:cNvSpPr>
              <p:nvPr/>
            </p:nvSpPr>
            <p:spPr>
              <a:xfrm>
                <a:off x="6749658" y="4615021"/>
                <a:ext cx="1898981" cy="215444"/>
              </a:xfrm>
              <a:prstGeom prst="rect">
                <a:avLst/>
              </a:prstGeom>
              <a:blipFill>
                <a:blip r:embed="rId17"/>
                <a:stretch>
                  <a:fillRect l="-4167" t="-2857" r="-29487" b="-8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A8CAC61A-3FE8-47BB-8D0F-9AA1E23615A0}"/>
                  </a:ext>
                </a:extLst>
              </p:cNvPr>
              <p:cNvSpPr txBox="1"/>
              <p:nvPr/>
            </p:nvSpPr>
            <p:spPr>
              <a:xfrm>
                <a:off x="6754653" y="4999606"/>
                <a:ext cx="3421513" cy="247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𝑉</m:t>
                      </m:r>
                      <m:r>
                        <a:rPr lang="en-US" altLang="zh-CN" sz="1100" b="0" i="1" smtClean="0">
                          <a:latin typeface="Cambria Math" panose="02040503050406030204" pitchFamily="18" charset="0"/>
                        </a:rPr>
                        <m:t>=</m:t>
                      </m:r>
                      <m:sSubSup>
                        <m:sSubSupPr>
                          <m:ctrlPr>
                            <a:rPr lang="en-US" altLang="zh-CN" sz="1100" i="1" smtClean="0">
                              <a:latin typeface="Cambria Math" panose="02040503050406030204" pitchFamily="18" charset="0"/>
                            </a:rPr>
                          </m:ctrlPr>
                        </m:sSubSupPr>
                        <m:e>
                          <m:d>
                            <m:dPr>
                              <m:begChr m:val="‖"/>
                              <m:endChr m:val="‖"/>
                              <m:ctrlPr>
                                <a:rPr lang="en-US" altLang="zh-CN" sz="1100" i="1" smtClean="0">
                                  <a:latin typeface="Cambria Math" panose="02040503050406030204" pitchFamily="18" charset="0"/>
                                </a:rPr>
                              </m:ctrlPr>
                            </m:dPr>
                            <m:e>
                              <m:sSub>
                                <m:sSubPr>
                                  <m:ctrlPr>
                                    <a:rPr lang="en-US" altLang="zh-CN" sz="1100" i="1">
                                      <a:latin typeface="Cambria Math" panose="02040503050406030204" pitchFamily="18" charset="0"/>
                                    </a:rPr>
                                  </m:ctrlPr>
                                </m:sSubPr>
                                <m:e>
                                  <m:r>
                                    <a:rPr lang="en-US" altLang="zh-CN" sz="1100" b="0" i="1">
                                      <a:latin typeface="Cambria Math" panose="02040503050406030204" pitchFamily="18" charset="0"/>
                                    </a:rPr>
                                    <m:t>𝐷</m:t>
                                  </m:r>
                                </m:e>
                                <m:sub>
                                  <m:r>
                                    <a:rPr lang="en-US" altLang="zh-CN" sz="1100" b="0" i="1">
                                      <a:latin typeface="Cambria Math" panose="02040503050406030204" pitchFamily="18" charset="0"/>
                                    </a:rPr>
                                    <m:t>𝑚𝑎𝑥</m:t>
                                  </m:r>
                                </m:sub>
                              </m:sSub>
                              <m:d>
                                <m:dPr>
                                  <m:ctrlPr>
                                    <a:rPr lang="en-US" altLang="zh-CN" sz="1100" i="1">
                                      <a:latin typeface="Cambria Math" panose="02040503050406030204" pitchFamily="18" charset="0"/>
                                    </a:rPr>
                                  </m:ctrlPr>
                                </m:dPr>
                                <m:e>
                                  <m:r>
                                    <a:rPr lang="en-US" altLang="zh-CN" sz="1100" b="0" i="1">
                                      <a:latin typeface="Cambria Math" panose="02040503050406030204" pitchFamily="18" charset="0"/>
                                    </a:rPr>
                                    <m:t>2</m:t>
                                  </m:r>
                                  <m:r>
                                    <a:rPr lang="en-US" altLang="zh-CN" sz="1100" b="0" i="1">
                                      <a:latin typeface="Cambria Math" panose="02040503050406030204" pitchFamily="18" charset="0"/>
                                      <a:ea typeface="Cambria Math" panose="02040503050406030204" pitchFamily="18" charset="0"/>
                                    </a:rPr>
                                    <m:t>∙</m:t>
                                  </m:r>
                                  <m:r>
                                    <a:rPr lang="en-US" altLang="zh-CN" sz="1100" b="1" i="1">
                                      <a:latin typeface="Cambria Math" panose="02040503050406030204" pitchFamily="18" charset="0"/>
                                    </a:rPr>
                                    <m:t>𝑺𝒊𝒈𝒎𝒐𝒅</m:t>
                                  </m:r>
                                  <m:d>
                                    <m:dPr>
                                      <m:ctrlPr>
                                        <a:rPr lang="en-US" altLang="zh-CN" sz="1100" i="1">
                                          <a:latin typeface="Cambria Math" panose="02040503050406030204" pitchFamily="18" charset="0"/>
                                        </a:rPr>
                                      </m:ctrlPr>
                                    </m:dPr>
                                    <m:e>
                                      <m:r>
                                        <a:rPr lang="en-US" altLang="zh-CN" sz="1100" b="0" i="1">
                                          <a:latin typeface="Cambria Math" panose="02040503050406030204" pitchFamily="18" charset="0"/>
                                        </a:rPr>
                                        <m:t>𝑄</m:t>
                                      </m:r>
                                      <m:d>
                                        <m:dPr>
                                          <m:ctrlPr>
                                            <a:rPr lang="en-US" altLang="zh-CN" sz="1100" i="1">
                                              <a:latin typeface="Cambria Math" panose="02040503050406030204" pitchFamily="18" charset="0"/>
                                            </a:rPr>
                                          </m:ctrlPr>
                                        </m:dPr>
                                        <m:e>
                                          <m:r>
                                            <a:rPr lang="en-US" altLang="zh-CN" sz="1100" b="0" i="1">
                                              <a:latin typeface="Cambria Math" panose="02040503050406030204" pitchFamily="18" charset="0"/>
                                            </a:rPr>
                                            <m:t>𝑡</m:t>
                                          </m:r>
                                        </m:e>
                                      </m:d>
                                    </m:e>
                                  </m:d>
                                  <m:r>
                                    <a:rPr lang="en-US" altLang="zh-CN" sz="1100" b="0" i="1">
                                      <a:latin typeface="Cambria Math" panose="02040503050406030204" pitchFamily="18" charset="0"/>
                                    </a:rPr>
                                    <m:t>−1</m:t>
                                  </m:r>
                                </m:e>
                              </m:d>
                              <m:r>
                                <a:rPr lang="en-US" altLang="zh-CN" sz="1100" b="0" i="1">
                                  <a:latin typeface="Cambria Math" panose="02040503050406030204" pitchFamily="18" charset="0"/>
                                </a:rPr>
                                <m:t>−</m:t>
                              </m:r>
                              <m:r>
                                <a:rPr lang="en-US" altLang="zh-CN" sz="1100" b="0" i="1">
                                  <a:latin typeface="Cambria Math" panose="02040503050406030204" pitchFamily="18" charset="0"/>
                                </a:rPr>
                                <m:t>𝐷</m:t>
                              </m:r>
                              <m:d>
                                <m:dPr>
                                  <m:ctrlPr>
                                    <a:rPr lang="en-US" altLang="zh-CN" sz="1100" i="1">
                                      <a:latin typeface="Cambria Math" panose="02040503050406030204" pitchFamily="18" charset="0"/>
                                    </a:rPr>
                                  </m:ctrlPr>
                                </m:dPr>
                                <m:e>
                                  <m:r>
                                    <a:rPr lang="en-US" altLang="zh-CN" sz="1100" b="0" i="1">
                                      <a:latin typeface="Cambria Math" panose="02040503050406030204" pitchFamily="18" charset="0"/>
                                    </a:rPr>
                                    <m:t>𝑡</m:t>
                                  </m:r>
                                </m:e>
                              </m:d>
                            </m:e>
                          </m:d>
                        </m:e>
                        <m:sub>
                          <m:r>
                            <a:rPr lang="en-US" altLang="zh-CN" sz="1100" b="0" i="1" smtClean="0">
                              <a:latin typeface="Cambria Math" panose="02040503050406030204" pitchFamily="18" charset="0"/>
                            </a:rPr>
                            <m:t>𝑊</m:t>
                          </m:r>
                        </m:sub>
                        <m:sup>
                          <m:r>
                            <a:rPr lang="en-US" altLang="zh-CN" sz="1100" b="0" i="1" smtClean="0">
                              <a:latin typeface="Cambria Math" panose="02040503050406030204" pitchFamily="18" charset="0"/>
                            </a:rPr>
                            <m:t>2</m:t>
                          </m:r>
                        </m:sup>
                      </m:sSubSup>
                      <m:r>
                        <a:rPr lang="en-US" altLang="zh-CN" sz="1100" b="0" i="1" smtClean="0">
                          <a:latin typeface="Cambria Math" panose="02040503050406030204" pitchFamily="18" charset="0"/>
                        </a:rPr>
                        <m:t>+</m:t>
                      </m:r>
                      <m:r>
                        <a:rPr lang="el-GR" altLang="zh-CN" sz="1100" b="0" i="1" smtClean="0">
                          <a:latin typeface="Cambria Math" panose="02040503050406030204" pitchFamily="18" charset="0"/>
                          <a:ea typeface="Cambria Math" panose="02040503050406030204" pitchFamily="18" charset="0"/>
                        </a:rPr>
                        <m:t>𝜆</m:t>
                      </m:r>
                      <m:r>
                        <a:rPr lang="el-GR" altLang="zh-CN" sz="1100" b="0" i="1" smtClean="0">
                          <a:latin typeface="Cambria Math" panose="02040503050406030204" pitchFamily="18" charset="0"/>
                          <a:ea typeface="Cambria Math" panose="02040503050406030204" pitchFamily="18" charset="0"/>
                        </a:rPr>
                        <m:t>∙</m:t>
                      </m:r>
                      <m:r>
                        <a:rPr lang="en-US" altLang="zh-CN" sz="1100" b="0" i="1" smtClean="0">
                          <a:latin typeface="Cambria Math" panose="02040503050406030204" pitchFamily="18" charset="0"/>
                          <a:ea typeface="Cambria Math" panose="02040503050406030204" pitchFamily="18" charset="0"/>
                        </a:rPr>
                        <m:t>𝑎𝑔𝑒</m:t>
                      </m:r>
                    </m:oMath>
                  </m:oMathPara>
                </a14:m>
                <a:endParaRPr lang="en-US" altLang="zh-CN" sz="1100" i="1" dirty="0"/>
              </a:p>
            </p:txBody>
          </p:sp>
        </mc:Choice>
        <mc:Fallback xmlns="">
          <p:sp>
            <p:nvSpPr>
              <p:cNvPr id="68" name="文本框 67">
                <a:extLst>
                  <a:ext uri="{FF2B5EF4-FFF2-40B4-BE49-F238E27FC236}">
                    <a16:creationId xmlns:a16="http://schemas.microsoft.com/office/drawing/2014/main" id="{A8CAC61A-3FE8-47BB-8D0F-9AA1E23615A0}"/>
                  </a:ext>
                </a:extLst>
              </p:cNvPr>
              <p:cNvSpPr txBox="1">
                <a:spLocks noRot="1" noChangeAspect="1" noMove="1" noResize="1" noEditPoints="1" noAdjustHandles="1" noChangeArrowheads="1" noChangeShapeType="1" noTextEdit="1"/>
              </p:cNvSpPr>
              <p:nvPr/>
            </p:nvSpPr>
            <p:spPr>
              <a:xfrm>
                <a:off x="6754653" y="4999606"/>
                <a:ext cx="3421513" cy="247375"/>
              </a:xfrm>
              <a:prstGeom prst="rect">
                <a:avLst/>
              </a:prstGeom>
              <a:blipFill>
                <a:blip r:embed="rId18"/>
                <a:stretch>
                  <a:fillRect l="-357" r="-357"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23C87B8-4AF8-413B-9B3A-7BAB9B74E33A}"/>
                  </a:ext>
                </a:extLst>
              </p:cNvPr>
              <p:cNvSpPr txBox="1"/>
              <p:nvPr/>
            </p:nvSpPr>
            <p:spPr>
              <a:xfrm>
                <a:off x="6777260" y="5463214"/>
                <a:ext cx="2172646"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𝑠𝑖𝑔𝑚𝑜𝑑</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p>
                          </m:sSup>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∈[0, 1]</m:t>
                      </m:r>
                    </m:oMath>
                  </m:oMathPara>
                </a14:m>
                <a:endParaRPr lang="zh-CN" altLang="en-US" dirty="0"/>
              </a:p>
            </p:txBody>
          </p:sp>
        </mc:Choice>
        <mc:Fallback xmlns="">
          <p:sp>
            <p:nvSpPr>
              <p:cNvPr id="70" name="文本框 69">
                <a:extLst>
                  <a:ext uri="{FF2B5EF4-FFF2-40B4-BE49-F238E27FC236}">
                    <a16:creationId xmlns:a16="http://schemas.microsoft.com/office/drawing/2014/main" id="{D23C87B8-4AF8-413B-9B3A-7BAB9B74E33A}"/>
                  </a:ext>
                </a:extLst>
              </p:cNvPr>
              <p:cNvSpPr txBox="1">
                <a:spLocks noRot="1" noChangeAspect="1" noMove="1" noResize="1" noEditPoints="1" noAdjustHandles="1" noChangeArrowheads="1" noChangeShapeType="1" noTextEdit="1"/>
              </p:cNvSpPr>
              <p:nvPr/>
            </p:nvSpPr>
            <p:spPr>
              <a:xfrm>
                <a:off x="6777260" y="5463214"/>
                <a:ext cx="2172646" cy="404726"/>
              </a:xfrm>
              <a:prstGeom prst="rect">
                <a:avLst/>
              </a:prstGeom>
              <a:blipFill>
                <a:blip r:embed="rId19"/>
                <a:stretch>
                  <a:fillRect r="-23315" b="-28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2995981"/>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15" name="组合 29"/>
          <p:cNvGrpSpPr/>
          <p:nvPr/>
        </p:nvGrpSpPr>
        <p:grpSpPr>
          <a:xfrm>
            <a:off x="0" y="0"/>
            <a:ext cx="6096000" cy="573088"/>
            <a:chOff x="0" y="-14814"/>
            <a:chExt cx="6095901" cy="573146"/>
          </a:xfrm>
        </p:grpSpPr>
        <p:sp>
          <p:nvSpPr>
            <p:cNvPr id="8" name="矩形 7"/>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noProof="1">
                  <a:latin typeface="+mj-lt"/>
                </a:rPr>
                <a:t>一</a:t>
              </a:r>
              <a:endParaRPr lang="zh-CN" altLang="en-US" sz="2400" b="1" strike="noStrike" noProof="1">
                <a:latin typeface="+mj-lt"/>
              </a:endParaRPr>
            </a:p>
          </p:txBody>
        </p:sp>
        <p:sp>
          <p:nvSpPr>
            <p:cNvPr id="15417" name="文本框 31"/>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系统模型</a:t>
              </a:r>
            </a:p>
          </p:txBody>
        </p:sp>
      </p:grpSp>
      <p:sp>
        <p:nvSpPr>
          <p:cNvPr id="6" name="灯片编号占位符 5">
            <a:extLst>
              <a:ext uri="{FF2B5EF4-FFF2-40B4-BE49-F238E27FC236}">
                <a16:creationId xmlns:a16="http://schemas.microsoft.com/office/drawing/2014/main" id="{2B6C5CAD-B3FE-410A-A2CF-F80E60DCD218}"/>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3</a:t>
            </a:fld>
            <a:endParaRPr lang="zh-CN" altLang="en-US" strike="noStrike" noProof="1"/>
          </a:p>
        </p:txBody>
      </p:sp>
      <p:grpSp>
        <p:nvGrpSpPr>
          <p:cNvPr id="31" name="组合 30">
            <a:extLst>
              <a:ext uri="{FF2B5EF4-FFF2-40B4-BE49-F238E27FC236}">
                <a16:creationId xmlns:a16="http://schemas.microsoft.com/office/drawing/2014/main" id="{D494FC5E-7DED-4B65-BCC5-19EF5F5E9E31}"/>
              </a:ext>
            </a:extLst>
          </p:cNvPr>
          <p:cNvGrpSpPr/>
          <p:nvPr/>
        </p:nvGrpSpPr>
        <p:grpSpPr>
          <a:xfrm>
            <a:off x="2068011" y="216082"/>
            <a:ext cx="7914189" cy="6140268"/>
            <a:chOff x="2569799" y="787466"/>
            <a:chExt cx="7808214" cy="6200549"/>
          </a:xfrm>
        </p:grpSpPr>
        <p:pic>
          <p:nvPicPr>
            <p:cNvPr id="34" name="图片 33">
              <a:extLst>
                <a:ext uri="{FF2B5EF4-FFF2-40B4-BE49-F238E27FC236}">
                  <a16:creationId xmlns:a16="http://schemas.microsoft.com/office/drawing/2014/main" id="{199A3033-B98D-43C6-856B-B6D505EFA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600064" y="5191891"/>
              <a:ext cx="1794650" cy="1797597"/>
            </a:xfrm>
            <a:prstGeom prst="rect">
              <a:avLst/>
            </a:prstGeom>
          </p:spPr>
        </p:pic>
        <p:pic>
          <p:nvPicPr>
            <p:cNvPr id="36" name="图片 35">
              <a:extLst>
                <a:ext uri="{FF2B5EF4-FFF2-40B4-BE49-F238E27FC236}">
                  <a16:creationId xmlns:a16="http://schemas.microsoft.com/office/drawing/2014/main" id="{85C3E9C5-93A9-4EEF-A4D1-FDE668F6A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75" y="1634421"/>
              <a:ext cx="1526584" cy="1526584"/>
            </a:xfrm>
            <a:prstGeom prst="rect">
              <a:avLst/>
            </a:prstGeom>
          </p:spPr>
        </p:pic>
        <p:cxnSp>
          <p:nvCxnSpPr>
            <p:cNvPr id="37" name="直接箭头连接符 36">
              <a:extLst>
                <a:ext uri="{FF2B5EF4-FFF2-40B4-BE49-F238E27FC236}">
                  <a16:creationId xmlns:a16="http://schemas.microsoft.com/office/drawing/2014/main" id="{10D17993-D088-4F5D-A8CE-EEFB20BF03FB}"/>
                </a:ext>
              </a:extLst>
            </p:cNvPr>
            <p:cNvCxnSpPr>
              <a:cxnSpLocks/>
            </p:cNvCxnSpPr>
            <p:nvPr/>
          </p:nvCxnSpPr>
          <p:spPr>
            <a:xfrm flipH="1" flipV="1">
              <a:off x="3661529" y="3034016"/>
              <a:ext cx="1227548" cy="261225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B25A346-950F-4278-8160-E56F594E7B95}"/>
                    </a:ext>
                  </a:extLst>
                </p:cNvPr>
                <p:cNvSpPr txBox="1"/>
                <p:nvPr/>
              </p:nvSpPr>
              <p:spPr>
                <a:xfrm>
                  <a:off x="2569799" y="4329769"/>
                  <a:ext cx="1622442" cy="248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𝑡</m:t>
                        </m:r>
                        <m:r>
                          <a:rPr lang="en-US" altLang="zh-CN" sz="1200" b="0" i="1" smtClean="0">
                            <a:latin typeface="Cambria Math" panose="02040503050406030204" pitchFamily="18" charset="0"/>
                          </a:rPr>
                          <m:t>)= {</m:t>
                        </m:r>
                        <m:r>
                          <a:rPr lang="en-US" altLang="zh-CN" sz="1200" b="0" i="1" smtClean="0">
                            <a:latin typeface="Cambria Math" panose="02040503050406030204" pitchFamily="18" charset="0"/>
                          </a:rPr>
                          <m:t>𝑝𝑜𝑠</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𝑣𝑒𝑙</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67" name="文本框 66">
                  <a:extLst>
                    <a:ext uri="{FF2B5EF4-FFF2-40B4-BE49-F238E27FC236}">
                      <a16:creationId xmlns:a16="http://schemas.microsoft.com/office/drawing/2014/main" id="{CBEF9B78-5985-46EE-9EB4-4C8C5196561B}"/>
                    </a:ext>
                  </a:extLst>
                </p:cNvPr>
                <p:cNvSpPr txBox="1">
                  <a:spLocks noRot="1" noChangeAspect="1" noMove="1" noResize="1" noEditPoints="1" noAdjustHandles="1" noChangeArrowheads="1" noChangeShapeType="1" noTextEdit="1"/>
                </p:cNvSpPr>
                <p:nvPr/>
              </p:nvSpPr>
              <p:spPr>
                <a:xfrm>
                  <a:off x="2569799" y="4329769"/>
                  <a:ext cx="1622442" cy="248647"/>
                </a:xfrm>
                <a:prstGeom prst="rect">
                  <a:avLst/>
                </a:prstGeom>
                <a:blipFill>
                  <a:blip r:embed="rId8"/>
                  <a:stretch>
                    <a:fillRect l="-1026" t="-6667" r="-4615" b="-36667"/>
                  </a:stretch>
                </a:blipFill>
              </p:spPr>
              <p:txBody>
                <a:bodyPr/>
                <a:lstStyle/>
                <a:p>
                  <a:r>
                    <a:rPr lang="zh-CN" altLang="en-US">
                      <a:noFill/>
                    </a:rPr>
                    <a:t> </a:t>
                  </a:r>
                </a:p>
              </p:txBody>
            </p:sp>
          </mc:Fallback>
        </mc:AlternateContent>
        <p:pic>
          <p:nvPicPr>
            <p:cNvPr id="39" name="图片 38">
              <a:extLst>
                <a:ext uri="{FF2B5EF4-FFF2-40B4-BE49-F238E27FC236}">
                  <a16:creationId xmlns:a16="http://schemas.microsoft.com/office/drawing/2014/main" id="{FD34367F-B90F-4785-A548-BDECAAE35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5947" y="2038535"/>
              <a:ext cx="902193" cy="902193"/>
            </a:xfrm>
            <a:prstGeom prst="rect">
              <a:avLst/>
            </a:prstGeom>
          </p:spPr>
        </p:pic>
        <p:sp>
          <p:nvSpPr>
            <p:cNvPr id="40" name="矩形 39">
              <a:extLst>
                <a:ext uri="{FF2B5EF4-FFF2-40B4-BE49-F238E27FC236}">
                  <a16:creationId xmlns:a16="http://schemas.microsoft.com/office/drawing/2014/main" id="{FA667D71-C331-49B8-951F-10123592C98F}"/>
                </a:ext>
              </a:extLst>
            </p:cNvPr>
            <p:cNvSpPr/>
            <p:nvPr/>
          </p:nvSpPr>
          <p:spPr>
            <a:xfrm>
              <a:off x="3409084" y="1456779"/>
              <a:ext cx="621692" cy="372970"/>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RSU</a:t>
              </a:r>
              <a:endParaRPr lang="zh-CN" altLang="en-US" sz="1200" i="1" dirty="0">
                <a:latin typeface="Cambria Math" panose="02040503050406030204" pitchFamily="18" charset="0"/>
                <a:cs typeface="Arial" panose="020B0604020202020204" pitchFamily="34" charset="0"/>
              </a:endParaRPr>
            </a:p>
          </p:txBody>
        </p:sp>
        <p:sp>
          <p:nvSpPr>
            <p:cNvPr id="41" name="矩形 40">
              <a:extLst>
                <a:ext uri="{FF2B5EF4-FFF2-40B4-BE49-F238E27FC236}">
                  <a16:creationId xmlns:a16="http://schemas.microsoft.com/office/drawing/2014/main" id="{28D4233D-3A79-4E49-BE14-C6A2DF8A76FD}"/>
                </a:ext>
              </a:extLst>
            </p:cNvPr>
            <p:cNvSpPr/>
            <p:nvPr/>
          </p:nvSpPr>
          <p:spPr>
            <a:xfrm>
              <a:off x="4844420" y="1456780"/>
              <a:ext cx="1145243"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controller</a:t>
              </a:r>
              <a:endParaRPr lang="zh-CN" altLang="en-US" sz="1200" i="1" dirty="0">
                <a:latin typeface="Cambria Math" panose="02040503050406030204" pitchFamily="18"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18284212-6A53-47D3-BD39-4D5D22014BE5}"/>
                </a:ext>
              </a:extLst>
            </p:cNvPr>
            <p:cNvCxnSpPr>
              <a:cxnSpLocks/>
            </p:cNvCxnSpPr>
            <p:nvPr/>
          </p:nvCxnSpPr>
          <p:spPr>
            <a:xfrm flipV="1">
              <a:off x="5889184" y="1764235"/>
              <a:ext cx="948497" cy="50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55B505F0-FDA7-4A9D-922F-575C65700589}"/>
                </a:ext>
              </a:extLst>
            </p:cNvPr>
            <p:cNvCxnSpPr>
              <a:cxnSpLocks/>
            </p:cNvCxnSpPr>
            <p:nvPr/>
          </p:nvCxnSpPr>
          <p:spPr>
            <a:xfrm>
              <a:off x="5889185" y="2291822"/>
              <a:ext cx="948497" cy="520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图片 45">
              <a:extLst>
                <a:ext uri="{FF2B5EF4-FFF2-40B4-BE49-F238E27FC236}">
                  <a16:creationId xmlns:a16="http://schemas.microsoft.com/office/drawing/2014/main" id="{84217B3B-9D1C-4B0B-850B-4FC5F580302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0347" y="1429083"/>
              <a:ext cx="599056" cy="599056"/>
            </a:xfrm>
            <a:prstGeom prst="rect">
              <a:avLst/>
            </a:prstGeom>
          </p:spPr>
        </p:pic>
        <p:pic>
          <p:nvPicPr>
            <p:cNvPr id="49" name="图片 48">
              <a:extLst>
                <a:ext uri="{FF2B5EF4-FFF2-40B4-BE49-F238E27FC236}">
                  <a16:creationId xmlns:a16="http://schemas.microsoft.com/office/drawing/2014/main" id="{49D85C3F-65CF-4175-8788-835F80617D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98923" y="2478251"/>
              <a:ext cx="818766" cy="818766"/>
            </a:xfrm>
            <a:prstGeom prst="rect">
              <a:avLst/>
            </a:prstGeom>
          </p:spPr>
        </p:pic>
        <p:sp>
          <p:nvSpPr>
            <p:cNvPr id="50" name="矩形 49">
              <a:extLst>
                <a:ext uri="{FF2B5EF4-FFF2-40B4-BE49-F238E27FC236}">
                  <a16:creationId xmlns:a16="http://schemas.microsoft.com/office/drawing/2014/main" id="{9138E733-9A97-4231-ABCA-A34DD9B1676B}"/>
                </a:ext>
              </a:extLst>
            </p:cNvPr>
            <p:cNvSpPr/>
            <p:nvPr/>
          </p:nvSpPr>
          <p:spPr>
            <a:xfrm>
              <a:off x="7543413" y="2771451"/>
              <a:ext cx="1953835"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Path predict model</a:t>
              </a:r>
              <a:endParaRPr lang="zh-CN" altLang="en-US" sz="1200" i="1" dirty="0">
                <a:latin typeface="Cambria Math" panose="02040503050406030204" pitchFamily="18" charset="0"/>
                <a:cs typeface="Arial" panose="020B0604020202020204" pitchFamily="34" charset="0"/>
              </a:endParaRPr>
            </a:p>
          </p:txBody>
        </p:sp>
        <p:sp>
          <p:nvSpPr>
            <p:cNvPr id="55" name="矩形 54">
              <a:extLst>
                <a:ext uri="{FF2B5EF4-FFF2-40B4-BE49-F238E27FC236}">
                  <a16:creationId xmlns:a16="http://schemas.microsoft.com/office/drawing/2014/main" id="{3D71C3A6-7E84-4624-928F-CC9F7322A279}"/>
                </a:ext>
              </a:extLst>
            </p:cNvPr>
            <p:cNvSpPr/>
            <p:nvPr/>
          </p:nvSpPr>
          <p:spPr>
            <a:xfrm>
              <a:off x="7744353" y="1543562"/>
              <a:ext cx="1319615"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MPC</a:t>
              </a:r>
              <a:r>
                <a:rPr lang="en-US" altLang="zh-CN" sz="11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altLang="zh-CN" sz="1200" i="1" dirty="0">
                  <a:latin typeface="Cambria Math" panose="02040503050406030204" pitchFamily="18" charset="0"/>
                  <a:ea typeface="Cambria Math" panose="02040503050406030204" pitchFamily="18" charset="0"/>
                  <a:cs typeface="Arial" panose="020B0604020202020204" pitchFamily="34" charset="0"/>
                </a:rPr>
                <a:t>solver</a:t>
              </a:r>
              <a:r>
                <a:rPr lang="en-US" altLang="zh-CN" sz="11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endParaRPr lang="zh-CN" altLang="en-US" sz="1100" dirty="0">
                <a:ln w="0"/>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A461A1B1-A9FB-45D4-9502-3DF1C882B090}"/>
                    </a:ext>
                  </a:extLst>
                </p:cNvPr>
                <p:cNvSpPr/>
                <p:nvPr/>
              </p:nvSpPr>
              <p:spPr>
                <a:xfrm>
                  <a:off x="6074816" y="2740672"/>
                  <a:ext cx="691088" cy="372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a:latin typeface="Cambria Math" panose="02040503050406030204" pitchFamily="18" charset="0"/>
                          </a:rPr>
                          <m:t>𝑥</m:t>
                        </m:r>
                        <m:r>
                          <a:rPr lang="en-US" altLang="zh-CN" sz="1200" i="1">
                            <a:latin typeface="Cambria Math" panose="02040503050406030204" pitchFamily="18" charset="0"/>
                          </a:rPr>
                          <m:t>(</m:t>
                        </m:r>
                        <m:r>
                          <a:rPr lang="en-US" altLang="zh-CN" sz="1200" i="1">
                            <a:latin typeface="Cambria Math" panose="02040503050406030204" pitchFamily="18" charset="0"/>
                          </a:rPr>
                          <m:t>𝑡</m:t>
                        </m:r>
                        <m:r>
                          <a:rPr lang="en-US" altLang="zh-CN" sz="1200" i="1">
                            <a:latin typeface="Cambria Math" panose="02040503050406030204" pitchFamily="18" charset="0"/>
                          </a:rPr>
                          <m:t>)</m:t>
                        </m:r>
                      </m:oMath>
                    </m:oMathPara>
                  </a14:m>
                  <a:endParaRPr lang="zh-CN" altLang="en-US" sz="1200" dirty="0"/>
                </a:p>
              </p:txBody>
            </p:sp>
          </mc:Choice>
          <mc:Fallback xmlns="">
            <p:sp>
              <p:nvSpPr>
                <p:cNvPr id="77" name="矩形 76">
                  <a:extLst>
                    <a:ext uri="{FF2B5EF4-FFF2-40B4-BE49-F238E27FC236}">
                      <a16:creationId xmlns:a16="http://schemas.microsoft.com/office/drawing/2014/main" id="{E8F3BA06-9068-4F87-800B-D1B9BABFD2C2}"/>
                    </a:ext>
                  </a:extLst>
                </p:cNvPr>
                <p:cNvSpPr>
                  <a:spLocks noRot="1" noChangeAspect="1" noMove="1" noResize="1" noEditPoints="1" noAdjustHandles="1" noChangeArrowheads="1" noChangeShapeType="1" noTextEdit="1"/>
                </p:cNvSpPr>
                <p:nvPr/>
              </p:nvSpPr>
              <p:spPr>
                <a:xfrm>
                  <a:off x="6074816" y="2740672"/>
                  <a:ext cx="691088" cy="372971"/>
                </a:xfrm>
                <a:prstGeom prst="rect">
                  <a:avLst/>
                </a:prstGeom>
                <a:blipFill>
                  <a:blip r:embed="rId12"/>
                  <a:stretch>
                    <a:fillRect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B0026652-A835-4EA8-AEEE-D9998982463D}"/>
                    </a:ext>
                  </a:extLst>
                </p:cNvPr>
                <p:cNvSpPr/>
                <p:nvPr/>
              </p:nvSpPr>
              <p:spPr>
                <a:xfrm>
                  <a:off x="5214514" y="787466"/>
                  <a:ext cx="698098" cy="372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𝑢</m:t>
                        </m:r>
                        <m:d>
                          <m:dPr>
                            <m:ctrlPr>
                              <a:rPr lang="en-US" altLang="zh-CN" sz="1200" b="0" i="1" smtClean="0">
                                <a:latin typeface="Cambria Math" panose="02040503050406030204" pitchFamily="18" charset="0"/>
                              </a:rPr>
                            </m:ctrlPr>
                          </m:dPr>
                          <m:e>
                            <m:r>
                              <a:rPr lang="en-US" altLang="zh-CN" sz="1200" i="1">
                                <a:latin typeface="Cambria Math" panose="02040503050406030204" pitchFamily="18" charset="0"/>
                              </a:rPr>
                              <m:t>𝑡</m:t>
                            </m:r>
                          </m:e>
                        </m:d>
                      </m:oMath>
                    </m:oMathPara>
                  </a14:m>
                  <a:endParaRPr lang="zh-CN" altLang="en-US" sz="1200" dirty="0"/>
                </a:p>
              </p:txBody>
            </p:sp>
          </mc:Choice>
          <mc:Fallback xmlns="">
            <p:sp>
              <p:nvSpPr>
                <p:cNvPr id="78" name="矩形 77">
                  <a:extLst>
                    <a:ext uri="{FF2B5EF4-FFF2-40B4-BE49-F238E27FC236}">
                      <a16:creationId xmlns:a16="http://schemas.microsoft.com/office/drawing/2014/main" id="{2763FBF3-952A-4F13-BB03-B59B1DF4AD6A}"/>
                    </a:ext>
                  </a:extLst>
                </p:cNvPr>
                <p:cNvSpPr>
                  <a:spLocks noRot="1" noChangeAspect="1" noMove="1" noResize="1" noEditPoints="1" noAdjustHandles="1" noChangeArrowheads="1" noChangeShapeType="1" noTextEdit="1"/>
                </p:cNvSpPr>
                <p:nvPr/>
              </p:nvSpPr>
              <p:spPr>
                <a:xfrm>
                  <a:off x="5214514" y="787466"/>
                  <a:ext cx="698098" cy="372971"/>
                </a:xfrm>
                <a:prstGeom prst="rect">
                  <a:avLst/>
                </a:prstGeom>
                <a:blipFill>
                  <a:blip r:embed="rId13"/>
                  <a:stretch>
                    <a:fillRect/>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C980947E-A2D5-4F42-AAFB-E311FE18E08D}"/>
                </a:ext>
              </a:extLst>
            </p:cNvPr>
            <p:cNvGrpSpPr/>
            <p:nvPr/>
          </p:nvGrpSpPr>
          <p:grpSpPr>
            <a:xfrm>
              <a:off x="7901126" y="3403205"/>
              <a:ext cx="2476887" cy="2211363"/>
              <a:chOff x="7448365" y="3174314"/>
              <a:chExt cx="2476887" cy="2211363"/>
            </a:xfrm>
          </p:grpSpPr>
          <p:sp>
            <p:nvSpPr>
              <p:cNvPr id="65" name="矩形 64">
                <a:extLst>
                  <a:ext uri="{FF2B5EF4-FFF2-40B4-BE49-F238E27FC236}">
                    <a16:creationId xmlns:a16="http://schemas.microsoft.com/office/drawing/2014/main" id="{23914FF8-60EC-4D74-9AD9-7E02D3EB1A6C}"/>
                  </a:ext>
                </a:extLst>
              </p:cNvPr>
              <p:cNvSpPr/>
              <p:nvPr/>
            </p:nvSpPr>
            <p:spPr>
              <a:xfrm>
                <a:off x="7448365" y="3174314"/>
                <a:ext cx="2476887" cy="214012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grpSp>
            <p:nvGrpSpPr>
              <p:cNvPr id="66" name="组合 65">
                <a:extLst>
                  <a:ext uri="{FF2B5EF4-FFF2-40B4-BE49-F238E27FC236}">
                    <a16:creationId xmlns:a16="http://schemas.microsoft.com/office/drawing/2014/main" id="{BE2C9010-CAF2-4D9E-A4C9-31654F47C790}"/>
                  </a:ext>
                </a:extLst>
              </p:cNvPr>
              <p:cNvGrpSpPr/>
              <p:nvPr/>
            </p:nvGrpSpPr>
            <p:grpSpPr>
              <a:xfrm>
                <a:off x="7572795" y="3243824"/>
                <a:ext cx="2281419" cy="2141853"/>
                <a:chOff x="7572795" y="3243824"/>
                <a:chExt cx="3455252" cy="3470024"/>
              </a:xfrm>
            </p:grpSpPr>
            <p:pic>
              <p:nvPicPr>
                <p:cNvPr id="68" name="图片 67">
                  <a:extLst>
                    <a:ext uri="{FF2B5EF4-FFF2-40B4-BE49-F238E27FC236}">
                      <a16:creationId xmlns:a16="http://schemas.microsoft.com/office/drawing/2014/main" id="{826C242A-5132-4E34-89D1-2B7679A8A36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7573308" y="5653076"/>
                  <a:ext cx="625287" cy="626314"/>
                </a:xfrm>
                <a:prstGeom prst="rect">
                  <a:avLst/>
                </a:prstGeom>
                <a:ln>
                  <a:noFill/>
                </a:ln>
              </p:spPr>
            </p:pic>
            <p:grpSp>
              <p:nvGrpSpPr>
                <p:cNvPr id="69" name="组合 68">
                  <a:extLst>
                    <a:ext uri="{FF2B5EF4-FFF2-40B4-BE49-F238E27FC236}">
                      <a16:creationId xmlns:a16="http://schemas.microsoft.com/office/drawing/2014/main" id="{7544ECAF-75E9-4B32-B89F-1A0F7A354A22}"/>
                    </a:ext>
                  </a:extLst>
                </p:cNvPr>
                <p:cNvGrpSpPr/>
                <p:nvPr/>
              </p:nvGrpSpPr>
              <p:grpSpPr>
                <a:xfrm>
                  <a:off x="7787128" y="3243824"/>
                  <a:ext cx="3240919" cy="3470024"/>
                  <a:chOff x="7787128" y="3243824"/>
                  <a:chExt cx="3240919" cy="3470024"/>
                </a:xfrm>
              </p:grpSpPr>
              <p:cxnSp>
                <p:nvCxnSpPr>
                  <p:cNvPr id="70" name="连接符: 曲线 69">
                    <a:extLst>
                      <a:ext uri="{FF2B5EF4-FFF2-40B4-BE49-F238E27FC236}">
                        <a16:creationId xmlns:a16="http://schemas.microsoft.com/office/drawing/2014/main" id="{3DD755AC-010B-4ACB-B3F1-67C15FBE9AEA}"/>
                      </a:ext>
                    </a:extLst>
                  </p:cNvPr>
                  <p:cNvCxnSpPr>
                    <a:cxnSpLocks/>
                  </p:cNvCxnSpPr>
                  <p:nvPr/>
                </p:nvCxnSpPr>
                <p:spPr>
                  <a:xfrm flipV="1">
                    <a:off x="8224582" y="3243824"/>
                    <a:ext cx="2803465" cy="2683954"/>
                  </a:xfrm>
                  <a:prstGeom prst="curvedConnector3">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65D70F86-DC16-46D9-A0A0-0FECC8B28AAE}"/>
                      </a:ext>
                    </a:extLst>
                  </p:cNvPr>
                  <p:cNvSpPr/>
                  <p:nvPr/>
                </p:nvSpPr>
                <p:spPr>
                  <a:xfrm>
                    <a:off x="7787128" y="6109597"/>
                    <a:ext cx="2215690" cy="604251"/>
                  </a:xfrm>
                  <a:prstGeom prst="rect">
                    <a:avLst/>
                  </a:prstGeom>
                  <a:noFill/>
                  <a:ln>
                    <a:noFill/>
                  </a:ln>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Window Path</a:t>
                    </a:r>
                    <a:endParaRPr lang="zh-CN" altLang="en-US" sz="1200" i="1" dirty="0">
                      <a:latin typeface="Cambria Math" panose="02040503050406030204" pitchFamily="18" charset="0"/>
                      <a:cs typeface="Arial" panose="020B0604020202020204" pitchFamily="34" charset="0"/>
                    </a:endParaRPr>
                  </a:p>
                </p:txBody>
              </p:sp>
            </p:grpSp>
          </p:grpSp>
          <p:pic>
            <p:nvPicPr>
              <p:cNvPr id="67" name="图片 66">
                <a:extLst>
                  <a:ext uri="{FF2B5EF4-FFF2-40B4-BE49-F238E27FC236}">
                    <a16:creationId xmlns:a16="http://schemas.microsoft.com/office/drawing/2014/main" id="{7C5F0D70-028B-4C55-90EB-F200561980A4}"/>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86547" r="71273"/>
              <a:stretch/>
            </p:blipFill>
            <p:spPr>
              <a:xfrm>
                <a:off x="7987232" y="4701700"/>
                <a:ext cx="564319" cy="239446"/>
              </a:xfrm>
              <a:prstGeom prst="rect">
                <a:avLst/>
              </a:prstGeom>
            </p:spPr>
          </p:pic>
        </p:grpSp>
        <p:cxnSp>
          <p:nvCxnSpPr>
            <p:cNvPr id="59" name="直接箭头连接符 58">
              <a:extLst>
                <a:ext uri="{FF2B5EF4-FFF2-40B4-BE49-F238E27FC236}">
                  <a16:creationId xmlns:a16="http://schemas.microsoft.com/office/drawing/2014/main" id="{1DBB888D-FDF0-449F-ABD4-6D62F7C55CDF}"/>
                </a:ext>
              </a:extLst>
            </p:cNvPr>
            <p:cNvCxnSpPr>
              <a:cxnSpLocks/>
            </p:cNvCxnSpPr>
            <p:nvPr/>
          </p:nvCxnSpPr>
          <p:spPr>
            <a:xfrm flipV="1">
              <a:off x="7208306" y="2007389"/>
              <a:ext cx="0" cy="51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肘形 59">
              <a:extLst>
                <a:ext uri="{FF2B5EF4-FFF2-40B4-BE49-F238E27FC236}">
                  <a16:creationId xmlns:a16="http://schemas.microsoft.com/office/drawing/2014/main" id="{D13FE9C2-33C9-426B-89C7-750452AD7CA7}"/>
                </a:ext>
              </a:extLst>
            </p:cNvPr>
            <p:cNvCxnSpPr>
              <a:cxnSpLocks/>
              <a:stCxn id="46" idx="0"/>
              <a:endCxn id="40" idx="0"/>
            </p:cNvCxnSpPr>
            <p:nvPr/>
          </p:nvCxnSpPr>
          <p:spPr>
            <a:xfrm rot="16200000" flipH="1" flipV="1">
              <a:off x="5456056" y="-307042"/>
              <a:ext cx="27697" cy="3499946"/>
            </a:xfrm>
            <a:prstGeom prst="bentConnector3">
              <a:avLst>
                <a:gd name="adj1" fmla="val -1111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B9067B0-E914-4791-99F0-C03AE00BF974}"/>
                </a:ext>
              </a:extLst>
            </p:cNvPr>
            <p:cNvCxnSpPr/>
            <p:nvPr/>
          </p:nvCxnSpPr>
          <p:spPr>
            <a:xfrm>
              <a:off x="4199138" y="2887634"/>
              <a:ext cx="1275204" cy="261652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454DF3D9-A7FA-4D02-AF62-40F250508316}"/>
                </a:ext>
              </a:extLst>
            </p:cNvPr>
            <p:cNvSpPr/>
            <p:nvPr/>
          </p:nvSpPr>
          <p:spPr>
            <a:xfrm>
              <a:off x="3147001" y="3857340"/>
              <a:ext cx="848199"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Uplink</a:t>
              </a:r>
              <a:endParaRPr lang="zh-CN" altLang="en-US" sz="1200" i="1" dirty="0">
                <a:latin typeface="Cambria Math" panose="02040503050406030204" pitchFamily="18" charset="0"/>
                <a:cs typeface="Arial" panose="020B0604020202020204" pitchFamily="34" charset="0"/>
              </a:endParaRPr>
            </a:p>
          </p:txBody>
        </p:sp>
        <p:sp>
          <p:nvSpPr>
            <p:cNvPr id="63" name="矩形 62">
              <a:extLst>
                <a:ext uri="{FF2B5EF4-FFF2-40B4-BE49-F238E27FC236}">
                  <a16:creationId xmlns:a16="http://schemas.microsoft.com/office/drawing/2014/main" id="{F7B166EF-6B6E-44BE-B25E-6FAAAF6D36DE}"/>
                </a:ext>
              </a:extLst>
            </p:cNvPr>
            <p:cNvSpPr/>
            <p:nvPr/>
          </p:nvSpPr>
          <p:spPr>
            <a:xfrm>
              <a:off x="4649648" y="3620550"/>
              <a:ext cx="1127544" cy="372971"/>
            </a:xfrm>
            <a:prstGeom prst="rect">
              <a:avLst/>
            </a:prstGeom>
            <a:noFill/>
          </p:spPr>
          <p:txBody>
            <a:bodyPr wrap="none" lIns="91440" tIns="45720" rIns="91440" bIns="45720">
              <a:spAutoFit/>
            </a:bodyPr>
            <a:lstStyle/>
            <a:p>
              <a:pPr algn="ctr"/>
              <a:r>
                <a:rPr lang="en-US" altLang="zh-CN" sz="1200" i="1" dirty="0">
                  <a:latin typeface="Cambria Math" panose="02040503050406030204" pitchFamily="18" charset="0"/>
                  <a:ea typeface="Cambria Math" panose="02040503050406030204" pitchFamily="18" charset="0"/>
                  <a:cs typeface="Arial" panose="020B0604020202020204" pitchFamily="34" charset="0"/>
                </a:rPr>
                <a:t>Downlink</a:t>
              </a:r>
              <a:endParaRPr lang="zh-CN" altLang="en-US" sz="1200" i="1" dirty="0">
                <a:latin typeface="Cambria Math"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01476006-5BE7-496A-8516-0F4FE8BCFC2E}"/>
                    </a:ext>
                  </a:extLst>
                </p:cNvPr>
                <p:cNvSpPr/>
                <p:nvPr/>
              </p:nvSpPr>
              <p:spPr>
                <a:xfrm>
                  <a:off x="4965946" y="4078601"/>
                  <a:ext cx="2026738" cy="372971"/>
                </a:xfrm>
                <a:prstGeom prst="rect">
                  <a:avLst/>
                </a:prstGeom>
              </p:spPr>
              <p:txBody>
                <a:bodyPr wrap="none">
                  <a:spAutoFit/>
                </a:bodyPr>
                <a:lstStyle/>
                <a:p>
                  <a14:m>
                    <m:oMath xmlns:m="http://schemas.openxmlformats.org/officeDocument/2006/math">
                      <m:r>
                        <a:rPr lang="en-US" altLang="zh-CN" sz="1200" b="0" i="1" smtClean="0">
                          <a:latin typeface="Cambria Math" panose="02040503050406030204" pitchFamily="18" charset="0"/>
                        </a:rPr>
                        <m:t>𝑢</m:t>
                      </m:r>
                      <m:d>
                        <m:dPr>
                          <m:ctrlPr>
                            <a:rPr lang="en-US" altLang="zh-CN" sz="1200" b="0" i="1" smtClean="0">
                              <a:latin typeface="Cambria Math" panose="02040503050406030204" pitchFamily="18" charset="0"/>
                            </a:rPr>
                          </m:ctrlPr>
                        </m:dPr>
                        <m:e>
                          <m:r>
                            <a:rPr lang="en-US" altLang="zh-CN" sz="1200" i="1">
                              <a:latin typeface="Cambria Math" panose="02040503050406030204" pitchFamily="18" charset="0"/>
                            </a:rPr>
                            <m:t>𝑡</m:t>
                          </m:r>
                        </m:e>
                      </m:d>
                    </m:oMath>
                  </a14:m>
                  <a:r>
                    <a:rPr lang="zh-CN" altLang="en-US" sz="1200" dirty="0"/>
                    <a:t> </a:t>
                  </a:r>
                  <a:r>
                    <a:rPr lang="en-US" altLang="zh-CN" sz="1200" dirty="0"/>
                    <a:t>, </a:t>
                  </a:r>
                  <a:r>
                    <a:rPr lang="en-US" altLang="zh-CN" sz="1200" i="1" dirty="0">
                      <a:latin typeface="Cambria Math" panose="02040503050406030204" pitchFamily="18" charset="0"/>
                      <a:ea typeface="Cambria Math" panose="02040503050406030204" pitchFamily="18" charset="0"/>
                      <a:cs typeface="Arial" panose="020B0604020202020204" pitchFamily="34" charset="0"/>
                    </a:rPr>
                    <a:t>window path</a:t>
                  </a:r>
                  <a:r>
                    <a:rPr lang="zh-CN" altLang="en-US" sz="1200" i="1" dirty="0">
                      <a:latin typeface="Cambria Math" panose="02040503050406030204" pitchFamily="18" charset="0"/>
                      <a:cs typeface="Arial" panose="020B0604020202020204" pitchFamily="34" charset="0"/>
                    </a:rPr>
                    <a:t> </a:t>
                  </a:r>
                </a:p>
              </p:txBody>
            </p:sp>
          </mc:Choice>
          <mc:Fallback xmlns="">
            <p:sp>
              <p:nvSpPr>
                <p:cNvPr id="85" name="矩形 84">
                  <a:extLst>
                    <a:ext uri="{FF2B5EF4-FFF2-40B4-BE49-F238E27FC236}">
                      <a16:creationId xmlns:a16="http://schemas.microsoft.com/office/drawing/2014/main" id="{7EF94BF5-2C2B-4795-8F22-A83B8F2DFF71}"/>
                    </a:ext>
                  </a:extLst>
                </p:cNvPr>
                <p:cNvSpPr>
                  <a:spLocks noRot="1" noChangeAspect="1" noMove="1" noResize="1" noEditPoints="1" noAdjustHandles="1" noChangeArrowheads="1" noChangeShapeType="1" noTextEdit="1"/>
                </p:cNvSpPr>
                <p:nvPr/>
              </p:nvSpPr>
              <p:spPr>
                <a:xfrm>
                  <a:off x="4965946" y="4078601"/>
                  <a:ext cx="2026738" cy="372971"/>
                </a:xfrm>
                <a:prstGeom prst="rect">
                  <a:avLst/>
                </a:prstGeom>
                <a:blipFill>
                  <a:blip r:embed="rId16"/>
                  <a:stretch>
                    <a:fillRect b="-17391"/>
                  </a:stretch>
                </a:blipFill>
              </p:spPr>
              <p:txBody>
                <a:bodyPr/>
                <a:lstStyle/>
                <a:p>
                  <a:r>
                    <a:rPr lang="zh-CN" altLang="en-US">
                      <a:noFill/>
                    </a:rPr>
                    <a:t> </a:t>
                  </a:r>
                </a:p>
              </p:txBody>
            </p:sp>
          </mc:Fallback>
        </mc:AlternateContent>
      </p:grpSp>
      <p:sp>
        <p:nvSpPr>
          <p:cNvPr id="72" name="文本框 71">
            <a:extLst>
              <a:ext uri="{FF2B5EF4-FFF2-40B4-BE49-F238E27FC236}">
                <a16:creationId xmlns:a16="http://schemas.microsoft.com/office/drawing/2014/main" id="{A05E1A99-4202-4355-9D4A-50523D6F3726}"/>
              </a:ext>
            </a:extLst>
          </p:cNvPr>
          <p:cNvSpPr txBox="1"/>
          <p:nvPr/>
        </p:nvSpPr>
        <p:spPr>
          <a:xfrm>
            <a:off x="391016" y="5861704"/>
            <a:ext cx="10491718" cy="874407"/>
          </a:xfrm>
          <a:prstGeom prst="rect">
            <a:avLst/>
          </a:prstGeom>
          <a:noFill/>
        </p:spPr>
        <p:txBody>
          <a:bodyPr wrap="square">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的模型对通过路口的车辆进行预测，并得到一个全路径。每次信息交互，</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依照车辆当前状态</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和全路径的一个窗口，求解控制变量</a:t>
            </a:r>
            <a:r>
              <a:rPr lang="en-US" altLang="zh-CN" dirty="0">
                <a:latin typeface="微软雅黑" panose="020B0503020204020204" pitchFamily="34" charset="-122"/>
                <a:ea typeface="微软雅黑" panose="020B0503020204020204" pitchFamily="34" charset="-122"/>
              </a:rPr>
              <a:t>u(t)</a:t>
            </a:r>
            <a:r>
              <a:rPr lang="zh-CN" altLang="en-US" dirty="0">
                <a:latin typeface="微软雅黑" panose="020B0503020204020204" pitchFamily="34" charset="-122"/>
                <a:ea typeface="微软雅黑" panose="020B0503020204020204" pitchFamily="34" charset="-122"/>
              </a:rPr>
              <a:t>，并将控制结果和窗口路径回传给车辆</a:t>
            </a:r>
          </a:p>
        </p:txBody>
      </p:sp>
    </p:spTree>
    <p:extLst>
      <p:ext uri="{BB962C8B-B14F-4D97-AF65-F5344CB8AC3E}">
        <p14:creationId xmlns:p14="http://schemas.microsoft.com/office/powerpoint/2010/main" val="16738354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15" name="组合 29"/>
          <p:cNvGrpSpPr/>
          <p:nvPr/>
        </p:nvGrpSpPr>
        <p:grpSpPr>
          <a:xfrm>
            <a:off x="0" y="0"/>
            <a:ext cx="6096000" cy="573088"/>
            <a:chOff x="0" y="-14814"/>
            <a:chExt cx="6095901" cy="573146"/>
          </a:xfrm>
        </p:grpSpPr>
        <p:sp>
          <p:nvSpPr>
            <p:cNvPr id="8" name="矩形 7"/>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t>一</a:t>
              </a:r>
            </a:p>
          </p:txBody>
        </p:sp>
        <p:sp>
          <p:nvSpPr>
            <p:cNvPr id="15417" name="文本框 31"/>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系统模型</a:t>
              </a:r>
            </a:p>
          </p:txBody>
        </p:sp>
      </p:grpSp>
      <p:grpSp>
        <p:nvGrpSpPr>
          <p:cNvPr id="11" name="组合 10">
            <a:extLst>
              <a:ext uri="{FF2B5EF4-FFF2-40B4-BE49-F238E27FC236}">
                <a16:creationId xmlns:a16="http://schemas.microsoft.com/office/drawing/2014/main" id="{71C71A24-B21E-455B-98CD-5D6C4FAAE0AF}"/>
              </a:ext>
            </a:extLst>
          </p:cNvPr>
          <p:cNvGrpSpPr/>
          <p:nvPr/>
        </p:nvGrpSpPr>
        <p:grpSpPr>
          <a:xfrm>
            <a:off x="998772" y="1000215"/>
            <a:ext cx="6846502" cy="500189"/>
            <a:chOff x="315310" y="820036"/>
            <a:chExt cx="7650520" cy="500189"/>
          </a:xfrm>
        </p:grpSpPr>
        <p:grpSp>
          <p:nvGrpSpPr>
            <p:cNvPr id="12" name="组合 3">
              <a:extLst>
                <a:ext uri="{FF2B5EF4-FFF2-40B4-BE49-F238E27FC236}">
                  <a16:creationId xmlns:a16="http://schemas.microsoft.com/office/drawing/2014/main" id="{73D33FA7-E13E-4743-9A3A-7401F2035A05}"/>
                </a:ext>
              </a:extLst>
            </p:cNvPr>
            <p:cNvGrpSpPr/>
            <p:nvPr/>
          </p:nvGrpSpPr>
          <p:grpSpPr>
            <a:xfrm>
              <a:off x="315310" y="820036"/>
              <a:ext cx="1003300" cy="419100"/>
              <a:chOff x="259207" y="208195"/>
              <a:chExt cx="1339135" cy="559865"/>
            </a:xfrm>
          </p:grpSpPr>
          <p:sp>
            <p:nvSpPr>
              <p:cNvPr id="19" name="矩形 151">
                <a:extLst>
                  <a:ext uri="{FF2B5EF4-FFF2-40B4-BE49-F238E27FC236}">
                    <a16:creationId xmlns:a16="http://schemas.microsoft.com/office/drawing/2014/main" id="{A2672CC8-E892-480A-808F-27BB25FAE20B}"/>
                  </a:ext>
                </a:extLst>
              </p:cNvPr>
              <p:cNvSpPr/>
              <p:nvPr/>
            </p:nvSpPr>
            <p:spPr>
              <a:xfrm>
                <a:off x="1352034" y="208195"/>
                <a:ext cx="246308" cy="553998"/>
              </a:xfrm>
              <a:prstGeom prst="rect">
                <a:avLst/>
              </a:prstGeom>
              <a:noFill/>
              <a:ln w="9525">
                <a:noFill/>
              </a:ln>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20" name="组合 19">
                <a:extLst>
                  <a:ext uri="{FF2B5EF4-FFF2-40B4-BE49-F238E27FC236}">
                    <a16:creationId xmlns:a16="http://schemas.microsoft.com/office/drawing/2014/main" id="{B0EA199B-5DEF-4408-BCFF-4CC295249CE7}"/>
                  </a:ext>
                </a:extLst>
              </p:cNvPr>
              <p:cNvGrpSpPr/>
              <p:nvPr/>
            </p:nvGrpSpPr>
            <p:grpSpPr>
              <a:xfrm>
                <a:off x="259207" y="401843"/>
                <a:ext cx="942370" cy="366217"/>
                <a:chOff x="327446" y="480250"/>
                <a:chExt cx="942370" cy="366217"/>
              </a:xfrm>
              <a:solidFill>
                <a:srgbClr val="B7262D"/>
              </a:solidFill>
            </p:grpSpPr>
            <p:sp>
              <p:nvSpPr>
                <p:cNvPr id="21" name="燕尾形 15">
                  <a:extLst>
                    <a:ext uri="{FF2B5EF4-FFF2-40B4-BE49-F238E27FC236}">
                      <a16:creationId xmlns:a16="http://schemas.microsoft.com/office/drawing/2014/main" id="{A5400DCD-6D27-4063-8ED0-D05CC490D43E}"/>
                    </a:ext>
                  </a:extLst>
                </p:cNvPr>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燕尾形 9">
                  <a:extLst>
                    <a:ext uri="{FF2B5EF4-FFF2-40B4-BE49-F238E27FC236}">
                      <a16:creationId xmlns:a16="http://schemas.microsoft.com/office/drawing/2014/main" id="{1901F729-12E4-4299-B548-5781F7E34507}"/>
                    </a:ext>
                  </a:extLst>
                </p:cNvPr>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23" name="燕尾形 34">
                  <a:extLst>
                    <a:ext uri="{FF2B5EF4-FFF2-40B4-BE49-F238E27FC236}">
                      <a16:creationId xmlns:a16="http://schemas.microsoft.com/office/drawing/2014/main" id="{48094EB6-085C-453A-8352-A461B1755BC9}"/>
                    </a:ext>
                  </a:extLst>
                </p:cNvPr>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14" name="文本框 43">
              <a:extLst>
                <a:ext uri="{FF2B5EF4-FFF2-40B4-BE49-F238E27FC236}">
                  <a16:creationId xmlns:a16="http://schemas.microsoft.com/office/drawing/2014/main" id="{85C670F5-DEBF-41C7-A50A-A19839BB9750}"/>
                </a:ext>
              </a:extLst>
            </p:cNvPr>
            <p:cNvSpPr txBox="1"/>
            <p:nvPr/>
          </p:nvSpPr>
          <p:spPr>
            <a:xfrm>
              <a:off x="1134110" y="920115"/>
              <a:ext cx="6831720" cy="400110"/>
            </a:xfrm>
            <a:prstGeom prst="rect">
              <a:avLst/>
            </a:prstGeom>
            <a:noFill/>
            <a:ln w="9525">
              <a:noFill/>
            </a:ln>
          </p:spPr>
          <p:txBody>
            <a:bodyPr wrap="square" anchor="t">
              <a:spAutoFit/>
            </a:bodyPr>
            <a:lstStyle/>
            <a:p>
              <a:pPr lvl="0">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模型预测控制</a:t>
              </a: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Model Predictive Control</a:t>
              </a:r>
              <a:r>
                <a:rPr lang="zh-CN" altLang="en-US"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2000" b="1" dirty="0">
                  <a:solidFill>
                    <a:srgbClr val="C00000"/>
                  </a:solidFill>
                  <a:latin typeface="Arial" panose="020B0604020202020204" pitchFamily="34" charset="0"/>
                  <a:ea typeface="微软雅黑" panose="020B0503020204020204" pitchFamily="34" charset="-122"/>
                  <a:cs typeface="Arial" panose="020B0604020202020204" pitchFamily="34" charset="0"/>
                </a:rPr>
                <a:t>MPC</a:t>
              </a:r>
              <a:r>
                <a:rPr lang="en-US" altLang="zh-CN" sz="2000" b="1" dirty="0">
                  <a:solidFill>
                    <a:srgbClr val="C00000"/>
                  </a:solidFill>
                  <a:latin typeface="微软雅黑" panose="020B0503020204020204" pitchFamily="34" charset="-122"/>
                  <a:ea typeface="微软雅黑" panose="020B0503020204020204" pitchFamily="34" charset="-122"/>
                </a:rPr>
                <a:t>)</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a:extLst>
              <a:ext uri="{FF2B5EF4-FFF2-40B4-BE49-F238E27FC236}">
                <a16:creationId xmlns:a16="http://schemas.microsoft.com/office/drawing/2014/main" id="{2FF9CBB8-8DBA-404D-BE8B-16833C97E4A1}"/>
              </a:ext>
            </a:extLst>
          </p:cNvPr>
          <p:cNvSpPr txBox="1"/>
          <p:nvPr/>
        </p:nvSpPr>
        <p:spPr>
          <a:xfrm>
            <a:off x="791057" y="2122961"/>
            <a:ext cx="4897563" cy="3782895"/>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问题的求解可以转化成二次规划或非线性规划问题，以离散</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转化成二次规划为例，可以通过如下方式定义</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问题。</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车辆的状态向量为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，状态方程如下：</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离散化后有</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zh-CN" altLang="en-US" dirty="0">
                <a:latin typeface="微软雅黑" panose="020B0503020204020204" pitchFamily="34" charset="-122"/>
                <a:ea typeface="微软雅黑" panose="020B0503020204020204" pitchFamily="34" charset="-122"/>
              </a:rPr>
              <a:t>则</a:t>
            </a:r>
            <a:r>
              <a:rPr lang="en-US" altLang="zh-CN" dirty="0">
                <a:latin typeface="微软雅黑" panose="020B0503020204020204" pitchFamily="34" charset="-122"/>
                <a:ea typeface="微软雅黑" panose="020B0503020204020204" pitchFamily="34" charset="-122"/>
              </a:rPr>
              <a:t>MPC</a:t>
            </a:r>
            <a:r>
              <a:rPr lang="zh-CN" altLang="en-US" dirty="0">
                <a:latin typeface="微软雅黑" panose="020B0503020204020204" pitchFamily="34" charset="-122"/>
                <a:ea typeface="微软雅黑" panose="020B0503020204020204" pitchFamily="34" charset="-122"/>
              </a:rPr>
              <a:t>问题可转化成的优化问题</a:t>
            </a:r>
            <a:endParaRPr lang="en-US" altLang="zh-CN" dirty="0">
              <a:latin typeface="微软雅黑" panose="020B0503020204020204" pitchFamily="34" charset="-122"/>
              <a:ea typeface="微软雅黑" panose="020B0503020204020204"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286E9D3F-9546-4A2C-A0BF-7E36C4659678}"/>
              </a:ext>
            </a:extLst>
          </p:cNvPr>
          <p:cNvCxnSpPr>
            <a:cxnSpLocks/>
          </p:cNvCxnSpPr>
          <p:nvPr/>
        </p:nvCxnSpPr>
        <p:spPr>
          <a:xfrm>
            <a:off x="6096879" y="2078331"/>
            <a:ext cx="0" cy="3834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778BE4B-1C6E-4588-A485-0BF5673EE76A}"/>
                  </a:ext>
                </a:extLst>
              </p:cNvPr>
              <p:cNvSpPr txBox="1"/>
              <p:nvPr/>
            </p:nvSpPr>
            <p:spPr>
              <a:xfrm>
                <a:off x="2214586" y="3929517"/>
                <a:ext cx="1337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0" smtClean="0">
                          <a:latin typeface="Cambria Math" panose="02040503050406030204" pitchFamily="18" charset="0"/>
                        </a:rPr>
                        <m:t>=</m:t>
                      </m:r>
                      <m:r>
                        <a:rPr lang="en-US" altLang="zh-CN" b="0" i="1" smtClean="0">
                          <a:latin typeface="Cambria Math" panose="02040503050406030204" pitchFamily="18" charset="0"/>
                        </a:rPr>
                        <m:t>𝐴𝑥</m:t>
                      </m:r>
                      <m:r>
                        <a:rPr lang="en-US" altLang="zh-CN" b="0" i="1" smtClean="0">
                          <a:latin typeface="Cambria Math" panose="02040503050406030204" pitchFamily="18" charset="0"/>
                        </a:rPr>
                        <m:t>+</m:t>
                      </m:r>
                      <m:r>
                        <a:rPr lang="en-US" altLang="zh-CN" b="0" i="1" smtClean="0">
                          <a:latin typeface="Cambria Math" panose="02040503050406030204" pitchFamily="18" charset="0"/>
                        </a:rPr>
                        <m:t>𝐵𝑢</m:t>
                      </m:r>
                    </m:oMath>
                  </m:oMathPara>
                </a14:m>
                <a:endParaRPr lang="zh-CN" altLang="en-US" i="1" dirty="0"/>
              </a:p>
            </p:txBody>
          </p:sp>
        </mc:Choice>
        <mc:Fallback xmlns="">
          <p:sp>
            <p:nvSpPr>
              <p:cNvPr id="3" name="文本框 2">
                <a:extLst>
                  <a:ext uri="{FF2B5EF4-FFF2-40B4-BE49-F238E27FC236}">
                    <a16:creationId xmlns:a16="http://schemas.microsoft.com/office/drawing/2014/main" id="{1778BE4B-1C6E-4588-A485-0BF5673EE76A}"/>
                  </a:ext>
                </a:extLst>
              </p:cNvPr>
              <p:cNvSpPr txBox="1">
                <a:spLocks noRot="1" noChangeAspect="1" noMove="1" noResize="1" noEditPoints="1" noAdjustHandles="1" noChangeArrowheads="1" noChangeShapeType="1" noTextEdit="1"/>
              </p:cNvSpPr>
              <p:nvPr/>
            </p:nvSpPr>
            <p:spPr>
              <a:xfrm>
                <a:off x="2214586" y="3929517"/>
                <a:ext cx="1337482" cy="276999"/>
              </a:xfrm>
              <a:prstGeom prst="rect">
                <a:avLst/>
              </a:prstGeom>
              <a:blipFill>
                <a:blip r:embed="rId3"/>
                <a:stretch>
                  <a:fillRect l="-1818" t="-4444" r="-318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CFB7257-0D1B-4F71-A7D5-469A7B52509B}"/>
                  </a:ext>
                </a:extLst>
              </p:cNvPr>
              <p:cNvSpPr/>
              <p:nvPr/>
            </p:nvSpPr>
            <p:spPr>
              <a:xfrm>
                <a:off x="2048160" y="4644118"/>
                <a:ext cx="2802690"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𝐴</m:t>
                          </m:r>
                        </m:e>
                      </m:acc>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𝐵</m:t>
                          </m:r>
                        </m:e>
                      </m:acc>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CCFB7257-0D1B-4F71-A7D5-469A7B52509B}"/>
                  </a:ext>
                </a:extLst>
              </p:cNvPr>
              <p:cNvSpPr>
                <a:spLocks noRot="1" noChangeAspect="1" noMove="1" noResize="1" noEditPoints="1" noAdjustHandles="1" noChangeArrowheads="1" noChangeShapeType="1" noTextEdit="1"/>
              </p:cNvSpPr>
              <p:nvPr/>
            </p:nvSpPr>
            <p:spPr>
              <a:xfrm>
                <a:off x="2048160" y="4644118"/>
                <a:ext cx="2802690" cy="369909"/>
              </a:xfrm>
              <a:prstGeom prst="rect">
                <a:avLst/>
              </a:prstGeom>
              <a:blipFill>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43ABDD-3A33-43AA-A3E1-532946EC0380}"/>
                  </a:ext>
                </a:extLst>
              </p:cNvPr>
              <p:cNvSpPr txBox="1"/>
              <p:nvPr/>
            </p:nvSpPr>
            <p:spPr>
              <a:xfrm>
                <a:off x="6792057" y="2365131"/>
                <a:ext cx="3538213"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en-US" altLang="zh-CN" i="1">
                                  <a:latin typeface="Cambria Math" panose="02040503050406030204" pitchFamily="18" charset="0"/>
                                </a:rPr>
                                <m:t>𝑢</m:t>
                              </m:r>
                            </m:lim>
                          </m:limLow>
                        </m:fName>
                        <m:e>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𝑟𝑒𝑓</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e>
                                  </m:d>
                                </m:e>
                                <m:sup>
                                  <m:r>
                                    <a:rPr lang="en-US" altLang="zh-CN" b="0" i="1" smtClean="0">
                                      <a:latin typeface="Cambria Math" panose="02040503050406030204" pitchFamily="18" charset="0"/>
                                    </a:rPr>
                                    <m:t>2</m:t>
                                  </m:r>
                                </m:sup>
                              </m:sSup>
                            </m:e>
                          </m:nary>
                        </m:e>
                      </m:func>
                    </m:oMath>
                  </m:oMathPara>
                </a14:m>
                <a:endParaRPr lang="zh-CN" altLang="en-US" dirty="0"/>
              </a:p>
            </p:txBody>
          </p:sp>
        </mc:Choice>
        <mc:Fallback xmlns="">
          <p:sp>
            <p:nvSpPr>
              <p:cNvPr id="6" name="文本框 5">
                <a:extLst>
                  <a:ext uri="{FF2B5EF4-FFF2-40B4-BE49-F238E27FC236}">
                    <a16:creationId xmlns:a16="http://schemas.microsoft.com/office/drawing/2014/main" id="{D543ABDD-3A33-43AA-A3E1-532946EC0380}"/>
                  </a:ext>
                </a:extLst>
              </p:cNvPr>
              <p:cNvSpPr txBox="1">
                <a:spLocks noRot="1" noChangeAspect="1" noMove="1" noResize="1" noEditPoints="1" noAdjustHandles="1" noChangeArrowheads="1" noChangeShapeType="1" noTextEdit="1"/>
              </p:cNvSpPr>
              <p:nvPr/>
            </p:nvSpPr>
            <p:spPr>
              <a:xfrm>
                <a:off x="6792057" y="2365131"/>
                <a:ext cx="3538213" cy="77886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6700095-763D-4238-8A9D-9733AB3794F3}"/>
                  </a:ext>
                </a:extLst>
              </p:cNvPr>
              <p:cNvSpPr/>
              <p:nvPr/>
            </p:nvSpPr>
            <p:spPr>
              <a:xfrm>
                <a:off x="6718897" y="3385040"/>
                <a:ext cx="3611373" cy="369909"/>
              </a:xfrm>
              <a:prstGeom prst="rect">
                <a:avLst/>
              </a:prstGeom>
            </p:spPr>
            <p:txBody>
              <a:bodyPr wrap="none">
                <a:spAutoFit/>
              </a:bodyPr>
              <a:lstStyle/>
              <a:p>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en-US" altLang="zh-CN">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𝐴</m:t>
                        </m:r>
                      </m:e>
                    </m:acc>
                    <m:r>
                      <a:rPr lang="en-US" altLang="zh-CN" i="1">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𝐵</m:t>
                        </m:r>
                      </m:e>
                    </m:acc>
                    <m:r>
                      <a:rPr lang="en-US" altLang="zh-CN" i="1">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t> </a:t>
                </a:r>
                <a:endParaRPr lang="zh-CN" altLang="en-US" i="1" dirty="0"/>
              </a:p>
            </p:txBody>
          </p:sp>
        </mc:Choice>
        <mc:Fallback xmlns="">
          <p:sp>
            <p:nvSpPr>
              <p:cNvPr id="38" name="矩形 37">
                <a:extLst>
                  <a:ext uri="{FF2B5EF4-FFF2-40B4-BE49-F238E27FC236}">
                    <a16:creationId xmlns:a16="http://schemas.microsoft.com/office/drawing/2014/main" id="{D6700095-763D-4238-8A9D-9733AB3794F3}"/>
                  </a:ext>
                </a:extLst>
              </p:cNvPr>
              <p:cNvSpPr>
                <a:spLocks noRot="1" noChangeAspect="1" noMove="1" noResize="1" noEditPoints="1" noAdjustHandles="1" noChangeArrowheads="1" noChangeShapeType="1" noTextEdit="1"/>
              </p:cNvSpPr>
              <p:nvPr/>
            </p:nvSpPr>
            <p:spPr>
              <a:xfrm>
                <a:off x="6718897" y="3385040"/>
                <a:ext cx="3611373" cy="369909"/>
              </a:xfrm>
              <a:prstGeom prst="rect">
                <a:avLst/>
              </a:prstGeom>
              <a:blipFill>
                <a:blip r:embed="rId6"/>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A5E68B-B8E1-4B1B-A784-CDCDFE432367}"/>
                  </a:ext>
                </a:extLst>
              </p:cNvPr>
              <p:cNvSpPr/>
              <p:nvPr/>
            </p:nvSpPr>
            <p:spPr>
              <a:xfrm>
                <a:off x="6727688" y="3960502"/>
                <a:ext cx="3007875" cy="369332"/>
              </a:xfrm>
              <a:prstGeom prst="rect">
                <a:avLst/>
              </a:prstGeom>
            </p:spPr>
            <p:txBody>
              <a:bodyPr wrap="none">
                <a:spAutoFit/>
              </a:bodyPr>
              <a:lstStyle/>
              <a:p>
                <a:r>
                  <a:rPr lang="en-US" altLang="zh-CN" dirty="0"/>
                  <a:t>            </a:t>
                </a:r>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𝑚𝑖𝑛</m:t>
                        </m:r>
                      </m:sub>
                    </m:sSub>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𝑢</m:t>
                        </m:r>
                      </m:e>
                      <m:sub>
                        <m:r>
                          <a:rPr lang="en-US" altLang="zh-CN" b="0" i="1" smtClean="0">
                            <a:latin typeface="Cambria Math" panose="02040503050406030204" pitchFamily="18" charset="0"/>
                            <a:ea typeface="Cambria Math" panose="02040503050406030204" pitchFamily="18" charset="0"/>
                          </a:rPr>
                          <m:t>𝑚𝑎𝑥</m:t>
                        </m:r>
                      </m:sub>
                    </m:sSub>
                  </m:oMath>
                </a14:m>
                <a:r>
                  <a:rPr lang="en-US" altLang="zh-CN" dirty="0"/>
                  <a:t> </a:t>
                </a:r>
                <a:endParaRPr lang="zh-CN" altLang="en-US" i="1" dirty="0"/>
              </a:p>
            </p:txBody>
          </p:sp>
        </mc:Choice>
        <mc:Fallback xmlns="">
          <p:sp>
            <p:nvSpPr>
              <p:cNvPr id="39" name="矩形 38">
                <a:extLst>
                  <a:ext uri="{FF2B5EF4-FFF2-40B4-BE49-F238E27FC236}">
                    <a16:creationId xmlns:a16="http://schemas.microsoft.com/office/drawing/2014/main" id="{F6A5E68B-B8E1-4B1B-A784-CDCDFE432367}"/>
                  </a:ext>
                </a:extLst>
              </p:cNvPr>
              <p:cNvSpPr>
                <a:spLocks noRot="1" noChangeAspect="1" noMove="1" noResize="1" noEditPoints="1" noAdjustHandles="1" noChangeArrowheads="1" noChangeShapeType="1" noTextEdit="1"/>
              </p:cNvSpPr>
              <p:nvPr/>
            </p:nvSpPr>
            <p:spPr>
              <a:xfrm>
                <a:off x="6727688" y="3960502"/>
                <a:ext cx="3007875" cy="369332"/>
              </a:xfrm>
              <a:prstGeom prst="rect">
                <a:avLst/>
              </a:prstGeom>
              <a:blipFill>
                <a:blip r:embed="rId7"/>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A5572B4-0175-45FC-AD85-BC89812219C2}"/>
                  </a:ext>
                </a:extLst>
              </p:cNvPr>
              <p:cNvSpPr/>
              <p:nvPr/>
            </p:nvSpPr>
            <p:spPr>
              <a:xfrm>
                <a:off x="6529602" y="4978859"/>
                <a:ext cx="4387764" cy="503856"/>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𝑟𝑒𝑓</m:t>
                        </m:r>
                      </m:sub>
                    </m:sSub>
                  </m:oMath>
                </a14:m>
                <a:r>
                  <a:rPr lang="zh-CN" altLang="en-US" dirty="0">
                    <a:latin typeface="微软雅黑" panose="020B0503020204020204" pitchFamily="34" charset="-122"/>
                    <a:ea typeface="微软雅黑" panose="020B0503020204020204" pitchFamily="34" charset="-122"/>
                  </a:rPr>
                  <a:t>为</a:t>
                </a:r>
                <a:r>
                  <a:rPr lang="zh-CN" altLang="en-US" dirty="0">
                    <a:solidFill>
                      <a:srgbClr val="FF0000"/>
                    </a:solidFill>
                    <a:latin typeface="微软雅黑" panose="020B0503020204020204" pitchFamily="34" charset="-122"/>
                    <a:ea typeface="微软雅黑" panose="020B0503020204020204" pitchFamily="34" charset="-122"/>
                  </a:rPr>
                  <a:t>模型预测</a:t>
                </a:r>
                <a:r>
                  <a:rPr lang="zh-CN" altLang="en-US" dirty="0">
                    <a:latin typeface="微软雅黑" panose="020B0503020204020204" pitchFamily="34" charset="-122"/>
                    <a:ea typeface="微软雅黑" panose="020B0503020204020204" pitchFamily="34" charset="-122"/>
                  </a:rPr>
                  <a:t>所得的状态向量。</a:t>
                </a:r>
                <a:endParaRPr lang="zh-CN" altLang="en-US" dirty="0"/>
              </a:p>
            </p:txBody>
          </p:sp>
        </mc:Choice>
        <mc:Fallback xmlns="">
          <p:sp>
            <p:nvSpPr>
              <p:cNvPr id="7" name="矩形 6">
                <a:extLst>
                  <a:ext uri="{FF2B5EF4-FFF2-40B4-BE49-F238E27FC236}">
                    <a16:creationId xmlns:a16="http://schemas.microsoft.com/office/drawing/2014/main" id="{EA5572B4-0175-45FC-AD85-BC89812219C2}"/>
                  </a:ext>
                </a:extLst>
              </p:cNvPr>
              <p:cNvSpPr>
                <a:spLocks noRot="1" noChangeAspect="1" noMove="1" noResize="1" noEditPoints="1" noAdjustHandles="1" noChangeArrowheads="1" noChangeShapeType="1" noTextEdit="1"/>
              </p:cNvSpPr>
              <p:nvPr/>
            </p:nvSpPr>
            <p:spPr>
              <a:xfrm>
                <a:off x="6529602" y="4978859"/>
                <a:ext cx="4387764" cy="503856"/>
              </a:xfrm>
              <a:prstGeom prst="rect">
                <a:avLst/>
              </a:prstGeom>
              <a:blipFill>
                <a:blip r:embed="rId8"/>
                <a:stretch>
                  <a:fillRect l="-1111" r="-278" b="-14634"/>
                </a:stretch>
              </a:blipFill>
            </p:spPr>
            <p:txBody>
              <a:bodyPr/>
              <a:lstStyle/>
              <a:p>
                <a:r>
                  <a:rPr lang="zh-CN" altLang="en-US">
                    <a:noFill/>
                  </a:rPr>
                  <a:t> </a:t>
                </a:r>
              </a:p>
            </p:txBody>
          </p:sp>
        </mc:Fallback>
      </mc:AlternateContent>
      <p:sp>
        <p:nvSpPr>
          <p:cNvPr id="24" name="灯片编号占位符 23">
            <a:extLst>
              <a:ext uri="{FF2B5EF4-FFF2-40B4-BE49-F238E27FC236}">
                <a16:creationId xmlns:a16="http://schemas.microsoft.com/office/drawing/2014/main" id="{D6D2E517-0748-4880-BB9E-030B81BCC396}"/>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4</a:t>
            </a:fld>
            <a:endParaRPr lang="zh-CN" altLang="en-US" strike="noStrike" noProof="1"/>
          </a:p>
        </p:txBody>
      </p:sp>
    </p:spTree>
    <p:extLst>
      <p:ext uri="{BB962C8B-B14F-4D97-AF65-F5344CB8AC3E}">
        <p14:creationId xmlns:p14="http://schemas.microsoft.com/office/powerpoint/2010/main" val="30154891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15" name="组合 29"/>
          <p:cNvGrpSpPr/>
          <p:nvPr/>
        </p:nvGrpSpPr>
        <p:grpSpPr>
          <a:xfrm>
            <a:off x="0" y="0"/>
            <a:ext cx="6096000" cy="573088"/>
            <a:chOff x="0" y="-14814"/>
            <a:chExt cx="6095901" cy="573146"/>
          </a:xfrm>
        </p:grpSpPr>
        <p:sp>
          <p:nvSpPr>
            <p:cNvPr id="8" name="矩形 7"/>
            <p:cNvSpPr/>
            <p:nvPr/>
          </p:nvSpPr>
          <p:spPr>
            <a:xfrm>
              <a:off x="0" y="-14814"/>
              <a:ext cx="609590" cy="5555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t>一</a:t>
              </a:r>
            </a:p>
          </p:txBody>
        </p:sp>
        <p:sp>
          <p:nvSpPr>
            <p:cNvPr id="15417" name="文本框 31"/>
            <p:cNvSpPr txBox="1"/>
            <p:nvPr/>
          </p:nvSpPr>
          <p:spPr>
            <a:xfrm>
              <a:off x="572263" y="36423"/>
              <a:ext cx="5523638" cy="521909"/>
            </a:xfrm>
            <a:prstGeom prst="rect">
              <a:avLst/>
            </a:prstGeom>
            <a:noFill/>
            <a:ln w="9525">
              <a:noFill/>
            </a:ln>
          </p:spPr>
          <p:txBody>
            <a:bodyPr wrap="square" anchor="t">
              <a:spAutoFit/>
            </a:bodyPr>
            <a:lstStyle/>
            <a:p>
              <a:r>
                <a:rPr lang="zh-CN" altLang="en-US" sz="2800" b="1" dirty="0">
                  <a:solidFill>
                    <a:srgbClr val="1F4E79"/>
                  </a:solidFill>
                  <a:latin typeface="微软雅黑" panose="020B0503020204020204" pitchFamily="34" charset="-122"/>
                  <a:ea typeface="微软雅黑" panose="020B0503020204020204" pitchFamily="34" charset="-122"/>
                </a:rPr>
                <a:t>系统模型</a:t>
              </a:r>
            </a:p>
          </p:txBody>
        </p:sp>
      </p:grpSp>
      <p:sp>
        <p:nvSpPr>
          <p:cNvPr id="5" name="灯片编号占位符 4">
            <a:extLst>
              <a:ext uri="{FF2B5EF4-FFF2-40B4-BE49-F238E27FC236}">
                <a16:creationId xmlns:a16="http://schemas.microsoft.com/office/drawing/2014/main" id="{217537ED-522F-485C-8532-84F7AF871B05}"/>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5</a:t>
            </a:fld>
            <a:endParaRPr lang="zh-CN" altLang="en-US" strike="noStrike" noProof="1"/>
          </a:p>
        </p:txBody>
      </p:sp>
      <p:grpSp>
        <p:nvGrpSpPr>
          <p:cNvPr id="14" name="组合 13">
            <a:extLst>
              <a:ext uri="{FF2B5EF4-FFF2-40B4-BE49-F238E27FC236}">
                <a16:creationId xmlns:a16="http://schemas.microsoft.com/office/drawing/2014/main" id="{CA94C878-D035-42FB-BAA7-C9B98A9D3FFC}"/>
              </a:ext>
            </a:extLst>
          </p:cNvPr>
          <p:cNvGrpSpPr/>
          <p:nvPr/>
        </p:nvGrpSpPr>
        <p:grpSpPr>
          <a:xfrm>
            <a:off x="304800" y="2187337"/>
            <a:ext cx="5523729" cy="3025118"/>
            <a:chOff x="1642369" y="1740022"/>
            <a:chExt cx="8519822" cy="4214271"/>
          </a:xfrm>
        </p:grpSpPr>
        <p:grpSp>
          <p:nvGrpSpPr>
            <p:cNvPr id="19" name="组合 18">
              <a:extLst>
                <a:ext uri="{FF2B5EF4-FFF2-40B4-BE49-F238E27FC236}">
                  <a16:creationId xmlns:a16="http://schemas.microsoft.com/office/drawing/2014/main" id="{0EBFF0DE-2732-4B2E-84AA-84228938A2F2}"/>
                </a:ext>
              </a:extLst>
            </p:cNvPr>
            <p:cNvGrpSpPr/>
            <p:nvPr/>
          </p:nvGrpSpPr>
          <p:grpSpPr>
            <a:xfrm>
              <a:off x="1642369" y="1740022"/>
              <a:ext cx="8519822" cy="4207048"/>
              <a:chOff x="1642369" y="1740022"/>
              <a:chExt cx="8519822" cy="4207048"/>
            </a:xfrm>
          </p:grpSpPr>
          <p:sp>
            <p:nvSpPr>
              <p:cNvPr id="22" name="矩形 21">
                <a:extLst>
                  <a:ext uri="{FF2B5EF4-FFF2-40B4-BE49-F238E27FC236}">
                    <a16:creationId xmlns:a16="http://schemas.microsoft.com/office/drawing/2014/main" id="{0FAEBE73-A258-44EB-A8B4-8717240826D7}"/>
                  </a:ext>
                </a:extLst>
              </p:cNvPr>
              <p:cNvSpPr/>
              <p:nvPr/>
            </p:nvSpPr>
            <p:spPr>
              <a:xfrm>
                <a:off x="2157275" y="1740022"/>
                <a:ext cx="7208668" cy="3799643"/>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10EB68B6-E197-4139-B76F-1D4A792DCBBD}"/>
                  </a:ext>
                </a:extLst>
              </p:cNvPr>
              <p:cNvSpPr txBox="1"/>
              <p:nvPr/>
            </p:nvSpPr>
            <p:spPr>
              <a:xfrm>
                <a:off x="1642369" y="3244334"/>
                <a:ext cx="355108"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F</a:t>
                </a:r>
                <a:endParaRPr lang="zh-CN" altLang="en-US" sz="1000" dirty="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4CE9F37A-5DAD-48CC-8F9F-4528CB06AF36}"/>
                  </a:ext>
                </a:extLst>
              </p:cNvPr>
              <p:cNvSpPr txBox="1"/>
              <p:nvPr/>
            </p:nvSpPr>
            <p:spPr>
              <a:xfrm>
                <a:off x="2033507" y="5604061"/>
                <a:ext cx="355108"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T</a:t>
                </a:r>
                <a:endParaRPr lang="zh-CN" altLang="en-US" sz="1000" dirty="0">
                  <a:latin typeface="Arial" panose="020B0604020202020204" pitchFamily="34" charset="0"/>
                  <a:cs typeface="Arial" panose="020B0604020202020204" pitchFamily="34" charset="0"/>
                </a:endParaRPr>
              </a:p>
            </p:txBody>
          </p:sp>
          <p:cxnSp>
            <p:nvCxnSpPr>
              <p:cNvPr id="25" name="直接连接符 24">
                <a:extLst>
                  <a:ext uri="{FF2B5EF4-FFF2-40B4-BE49-F238E27FC236}">
                    <a16:creationId xmlns:a16="http://schemas.microsoft.com/office/drawing/2014/main" id="{341AE21E-D844-4F26-BC20-D1C7C18AA973}"/>
                  </a:ext>
                </a:extLst>
              </p:cNvPr>
              <p:cNvCxnSpPr/>
              <p:nvPr/>
            </p:nvCxnSpPr>
            <p:spPr>
              <a:xfrm>
                <a:off x="2157274" y="2459115"/>
                <a:ext cx="7208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86DAD4A-056D-48CF-A753-76C7B72D51A4}"/>
                  </a:ext>
                </a:extLst>
              </p:cNvPr>
              <p:cNvCxnSpPr/>
              <p:nvPr/>
            </p:nvCxnSpPr>
            <p:spPr>
              <a:xfrm>
                <a:off x="2158753" y="4067453"/>
                <a:ext cx="720866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82E4BDE-F1F1-4EFC-8B53-19B4E7468195}"/>
                  </a:ext>
                </a:extLst>
              </p:cNvPr>
              <p:cNvSpPr txBox="1"/>
              <p:nvPr/>
            </p:nvSpPr>
            <p:spPr>
              <a:xfrm>
                <a:off x="4889919" y="1974190"/>
                <a:ext cx="2210540"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State  information</a:t>
                </a:r>
                <a:endParaRPr lang="zh-CN" altLang="en-US" sz="10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B492F3C-C7C6-4900-BA0F-B7BE1E423EA2}"/>
                  </a:ext>
                </a:extLst>
              </p:cNvPr>
              <p:cNvSpPr txBox="1"/>
              <p:nvPr/>
            </p:nvSpPr>
            <p:spPr>
              <a:xfrm>
                <a:off x="4889919" y="2871070"/>
                <a:ext cx="2210540"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Uplink </a:t>
                </a:r>
                <a:endParaRPr lang="zh-CN" altLang="en-US" sz="10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57ED524D-F09E-44BC-BCD1-9006B8B0E0A1}"/>
                  </a:ext>
                </a:extLst>
              </p:cNvPr>
              <p:cNvSpPr txBox="1"/>
              <p:nvPr/>
            </p:nvSpPr>
            <p:spPr>
              <a:xfrm>
                <a:off x="4928031" y="4625417"/>
                <a:ext cx="2210540"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Downlink</a:t>
                </a:r>
                <a:endParaRPr lang="zh-CN" altLang="en-US" sz="1000" dirty="0">
                  <a:latin typeface="Arial" panose="020B0604020202020204" pitchFamily="34" charset="0"/>
                  <a:cs typeface="Arial" panose="020B0604020202020204" pitchFamily="34" charset="0"/>
                </a:endParaRPr>
              </a:p>
            </p:txBody>
          </p:sp>
          <p:cxnSp>
            <p:nvCxnSpPr>
              <p:cNvPr id="30" name="直接连接符 29">
                <a:extLst>
                  <a:ext uri="{FF2B5EF4-FFF2-40B4-BE49-F238E27FC236}">
                    <a16:creationId xmlns:a16="http://schemas.microsoft.com/office/drawing/2014/main" id="{F913EA8A-E364-4784-8EE5-6A4B7D2D9244}"/>
                  </a:ext>
                </a:extLst>
              </p:cNvPr>
              <p:cNvCxnSpPr/>
              <p:nvPr/>
            </p:nvCxnSpPr>
            <p:spPr>
              <a:xfrm>
                <a:off x="2157274" y="2831977"/>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8BA39DB-54E1-4CF2-9D5E-873D6A7DA950}"/>
                  </a:ext>
                </a:extLst>
              </p:cNvPr>
              <p:cNvCxnSpPr/>
              <p:nvPr/>
            </p:nvCxnSpPr>
            <p:spPr>
              <a:xfrm>
                <a:off x="2149878" y="3241831"/>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FD00C05-5793-435B-9C41-1B8F07707CD8}"/>
                  </a:ext>
                </a:extLst>
              </p:cNvPr>
              <p:cNvCxnSpPr/>
              <p:nvPr/>
            </p:nvCxnSpPr>
            <p:spPr>
              <a:xfrm>
                <a:off x="2157274" y="3639843"/>
                <a:ext cx="7208668" cy="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126E502-B494-4846-AF47-7214D61A9A7D}"/>
                  </a:ext>
                </a:extLst>
              </p:cNvPr>
              <p:cNvCxnSpPr>
                <a:cxnSpLocks/>
              </p:cNvCxnSpPr>
              <p:nvPr/>
            </p:nvCxnSpPr>
            <p:spPr>
              <a:xfrm flipH="1">
                <a:off x="9709611" y="2900221"/>
                <a:ext cx="766" cy="741360"/>
              </a:xfrm>
              <a:prstGeom prst="line">
                <a:avLst/>
              </a:prstGeom>
              <a:ln w="412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E5304DE-BAB6-4021-87B1-A764D280ADB7}"/>
                  </a:ext>
                </a:extLst>
              </p:cNvPr>
              <p:cNvSpPr txBox="1"/>
              <p:nvPr/>
            </p:nvSpPr>
            <p:spPr>
              <a:xfrm>
                <a:off x="9340156" y="2443613"/>
                <a:ext cx="812801"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Sub 1</a:t>
                </a:r>
                <a:endParaRPr lang="zh-CN" altLang="en-US" sz="1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19BFB36-E679-4F14-B56A-757E17A4C221}"/>
                  </a:ext>
                </a:extLst>
              </p:cNvPr>
              <p:cNvSpPr txBox="1"/>
              <p:nvPr/>
            </p:nvSpPr>
            <p:spPr>
              <a:xfrm>
                <a:off x="9349390" y="3706234"/>
                <a:ext cx="812801"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Sub n</a:t>
                </a:r>
                <a:endParaRPr lang="zh-CN" altLang="en-US" sz="1000" dirty="0">
                  <a:latin typeface="Arial" panose="020B0604020202020204" pitchFamily="34" charset="0"/>
                  <a:cs typeface="Arial" panose="020B0604020202020204" pitchFamily="34" charset="0"/>
                </a:endParaRPr>
              </a:p>
            </p:txBody>
          </p:sp>
          <p:cxnSp>
            <p:nvCxnSpPr>
              <p:cNvPr id="36" name="直接连接符 35">
                <a:extLst>
                  <a:ext uri="{FF2B5EF4-FFF2-40B4-BE49-F238E27FC236}">
                    <a16:creationId xmlns:a16="http://schemas.microsoft.com/office/drawing/2014/main" id="{6FEF0CAE-0D8C-4EB2-B19A-7483E3394B4C}"/>
                  </a:ext>
                </a:extLst>
              </p:cNvPr>
              <p:cNvCxnSpPr/>
              <p:nvPr/>
            </p:nvCxnSpPr>
            <p:spPr>
              <a:xfrm>
                <a:off x="301105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B1C50AD-0FE3-47B0-B058-0501CD813787}"/>
                  </a:ext>
                </a:extLst>
              </p:cNvPr>
              <p:cNvCxnSpPr/>
              <p:nvPr/>
            </p:nvCxnSpPr>
            <p:spPr>
              <a:xfrm>
                <a:off x="393161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7C21C2A-ECB1-4A27-B7DC-059251B43863}"/>
                  </a:ext>
                </a:extLst>
              </p:cNvPr>
              <p:cNvCxnSpPr/>
              <p:nvPr/>
            </p:nvCxnSpPr>
            <p:spPr>
              <a:xfrm>
                <a:off x="485217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BC32C0C-4CF3-45BB-A86B-3AEDF13891BB}"/>
                  </a:ext>
                </a:extLst>
              </p:cNvPr>
              <p:cNvCxnSpPr/>
              <p:nvPr/>
            </p:nvCxnSpPr>
            <p:spPr>
              <a:xfrm>
                <a:off x="577273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1756FA2-1EE5-4766-A8BA-275922979701}"/>
                  </a:ext>
                </a:extLst>
              </p:cNvPr>
              <p:cNvCxnSpPr/>
              <p:nvPr/>
            </p:nvCxnSpPr>
            <p:spPr>
              <a:xfrm>
                <a:off x="669329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D24E8C0-75F9-4008-9292-FFD6CDB2833F}"/>
                  </a:ext>
                </a:extLst>
              </p:cNvPr>
              <p:cNvCxnSpPr/>
              <p:nvPr/>
            </p:nvCxnSpPr>
            <p:spPr>
              <a:xfrm>
                <a:off x="7613853"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D6A648A-3543-4D54-974A-0ECFD78DB55D}"/>
                  </a:ext>
                </a:extLst>
              </p:cNvPr>
              <p:cNvCxnSpPr/>
              <p:nvPr/>
            </p:nvCxnSpPr>
            <p:spPr>
              <a:xfrm>
                <a:off x="8534414" y="2459115"/>
                <a:ext cx="0" cy="160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C9663E87-E64A-4F5D-8240-A4A413CECA46}"/>
                  </a:ext>
                </a:extLst>
              </p:cNvPr>
              <p:cNvSpPr txBox="1"/>
              <p:nvPr/>
            </p:nvSpPr>
            <p:spPr>
              <a:xfrm>
                <a:off x="2211061" y="3698122"/>
                <a:ext cx="790416"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Slot 1 </a:t>
                </a:r>
                <a:endParaRPr lang="zh-CN" altLang="en-US" sz="1000"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DE0402F2-3B09-49AB-9BAE-DFC6F59C3836}"/>
                  </a:ext>
                </a:extLst>
              </p:cNvPr>
              <p:cNvSpPr txBox="1"/>
              <p:nvPr/>
            </p:nvSpPr>
            <p:spPr>
              <a:xfrm>
                <a:off x="3102125" y="3698122"/>
                <a:ext cx="790416" cy="34300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Slot 2 </a:t>
                </a:r>
                <a:endParaRPr lang="zh-CN" altLang="en-US" sz="1000" dirty="0">
                  <a:latin typeface="Arial" panose="020B0604020202020204" pitchFamily="34" charset="0"/>
                  <a:cs typeface="Arial" panose="020B0604020202020204" pitchFamily="34" charset="0"/>
                </a:endParaRPr>
              </a:p>
            </p:txBody>
          </p:sp>
          <p:sp>
            <p:nvSpPr>
              <p:cNvPr id="45" name="文本框 44">
                <a:extLst>
                  <a:ext uri="{FF2B5EF4-FFF2-40B4-BE49-F238E27FC236}">
                    <a16:creationId xmlns:a16="http://schemas.microsoft.com/office/drawing/2014/main" id="{5FD23F90-6E40-4555-A9A4-20EE1F591D3A}"/>
                  </a:ext>
                </a:extLst>
              </p:cNvPr>
              <p:cNvSpPr txBox="1"/>
              <p:nvPr/>
            </p:nvSpPr>
            <p:spPr>
              <a:xfrm>
                <a:off x="8530378" y="3698122"/>
                <a:ext cx="869180" cy="353729"/>
              </a:xfrm>
              <a:prstGeom prst="rect">
                <a:avLst/>
              </a:prstGeom>
              <a:noFill/>
            </p:spPr>
            <p:txBody>
              <a:bodyPr wrap="square" rtlCol="0">
                <a:spAutoFit/>
              </a:bodyPr>
              <a:lstStyle/>
              <a:p>
                <a:r>
                  <a:rPr lang="en-US" altLang="zh-CN" sz="1000" dirty="0">
                    <a:latin typeface="Arial" panose="020B0604020202020204" pitchFamily="34" charset="0"/>
                    <a:cs typeface="Arial" panose="020B0604020202020204" pitchFamily="34" charset="0"/>
                  </a:rPr>
                  <a:t>Slot m </a:t>
                </a:r>
                <a:endParaRPr lang="zh-CN" altLang="en-US" sz="1000" dirty="0">
                  <a:latin typeface="Arial" panose="020B0604020202020204" pitchFamily="34" charset="0"/>
                  <a:cs typeface="Arial" panose="020B0604020202020204" pitchFamily="34" charset="0"/>
                </a:endParaRPr>
              </a:p>
            </p:txBody>
          </p:sp>
        </p:grpSp>
        <p:sp>
          <p:nvSpPr>
            <p:cNvPr id="20" name="文本框 19">
              <a:extLst>
                <a:ext uri="{FF2B5EF4-FFF2-40B4-BE49-F238E27FC236}">
                  <a16:creationId xmlns:a16="http://schemas.microsoft.com/office/drawing/2014/main" id="{7F8F174A-83D2-4ABB-AF39-8A7682F6AE39}"/>
                </a:ext>
              </a:extLst>
            </p:cNvPr>
            <p:cNvSpPr txBox="1"/>
            <p:nvPr/>
          </p:nvSpPr>
          <p:spPr>
            <a:xfrm>
              <a:off x="9199464" y="5611284"/>
              <a:ext cx="812801" cy="343009"/>
            </a:xfrm>
            <a:prstGeom prst="rect">
              <a:avLst/>
            </a:prstGeom>
            <a:noFill/>
          </p:spPr>
          <p:txBody>
            <a:bodyPr wrap="square" rtlCol="0">
              <a:spAutoFit/>
            </a:bodyPr>
            <a:lstStyle/>
            <a:p>
              <a:r>
                <a:rPr lang="en-US" altLang="zh-CN" sz="1000" dirty="0" err="1">
                  <a:latin typeface="Arial" panose="020B0604020202020204" pitchFamily="34" charset="0"/>
                  <a:cs typeface="Arial" panose="020B0604020202020204" pitchFamily="34" charset="0"/>
                </a:rPr>
                <a:t>T+m</a:t>
              </a:r>
              <a:endParaRPr lang="zh-CN" altLang="en-US" sz="1000" dirty="0">
                <a:latin typeface="Arial" panose="020B0604020202020204" pitchFamily="34" charset="0"/>
                <a:cs typeface="Arial" panose="020B0604020202020204" pitchFamily="34" charset="0"/>
              </a:endParaRPr>
            </a:p>
          </p:txBody>
        </p:sp>
        <p:cxnSp>
          <p:nvCxnSpPr>
            <p:cNvPr id="21" name="直接连接符 20">
              <a:extLst>
                <a:ext uri="{FF2B5EF4-FFF2-40B4-BE49-F238E27FC236}">
                  <a16:creationId xmlns:a16="http://schemas.microsoft.com/office/drawing/2014/main" id="{54EF9222-F369-439E-995C-827CF92781AD}"/>
                </a:ext>
              </a:extLst>
            </p:cNvPr>
            <p:cNvCxnSpPr>
              <a:cxnSpLocks/>
            </p:cNvCxnSpPr>
            <p:nvPr/>
          </p:nvCxnSpPr>
          <p:spPr>
            <a:xfrm>
              <a:off x="4222363" y="3890899"/>
              <a:ext cx="4118073" cy="0"/>
            </a:xfrm>
            <a:prstGeom prst="line">
              <a:avLst/>
            </a:prstGeom>
            <a:ln w="412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7" name="组合 3">
            <a:extLst>
              <a:ext uri="{FF2B5EF4-FFF2-40B4-BE49-F238E27FC236}">
                <a16:creationId xmlns:a16="http://schemas.microsoft.com/office/drawing/2014/main" id="{1D000220-D77D-490A-B2C2-5B7817FCBDC3}"/>
              </a:ext>
            </a:extLst>
          </p:cNvPr>
          <p:cNvGrpSpPr/>
          <p:nvPr/>
        </p:nvGrpSpPr>
        <p:grpSpPr>
          <a:xfrm>
            <a:off x="399695" y="920143"/>
            <a:ext cx="897860" cy="419100"/>
            <a:chOff x="259207" y="208195"/>
            <a:chExt cx="1339135" cy="559865"/>
          </a:xfrm>
        </p:grpSpPr>
        <p:sp>
          <p:nvSpPr>
            <p:cNvPr id="49" name="矩形 151">
              <a:extLst>
                <a:ext uri="{FF2B5EF4-FFF2-40B4-BE49-F238E27FC236}">
                  <a16:creationId xmlns:a16="http://schemas.microsoft.com/office/drawing/2014/main" id="{733E907F-952C-4D10-9281-0DCFE397E50F}"/>
                </a:ext>
              </a:extLst>
            </p:cNvPr>
            <p:cNvSpPr/>
            <p:nvPr/>
          </p:nvSpPr>
          <p:spPr>
            <a:xfrm>
              <a:off x="1352034" y="208195"/>
              <a:ext cx="246308" cy="553998"/>
            </a:xfrm>
            <a:prstGeom prst="rect">
              <a:avLst/>
            </a:prstGeom>
            <a:noFill/>
            <a:ln w="9525">
              <a:noFill/>
            </a:ln>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50" name="组合 49">
              <a:extLst>
                <a:ext uri="{FF2B5EF4-FFF2-40B4-BE49-F238E27FC236}">
                  <a16:creationId xmlns:a16="http://schemas.microsoft.com/office/drawing/2014/main" id="{E0C6DB10-7ED4-4F4C-868D-362B01B6607E}"/>
                </a:ext>
              </a:extLst>
            </p:cNvPr>
            <p:cNvGrpSpPr/>
            <p:nvPr/>
          </p:nvGrpSpPr>
          <p:grpSpPr>
            <a:xfrm>
              <a:off x="259207" y="401843"/>
              <a:ext cx="942370" cy="366217"/>
              <a:chOff x="327446" y="480250"/>
              <a:chExt cx="942370" cy="366217"/>
            </a:xfrm>
            <a:solidFill>
              <a:srgbClr val="B7262D"/>
            </a:solidFill>
          </p:grpSpPr>
          <p:sp>
            <p:nvSpPr>
              <p:cNvPr id="51" name="燕尾形 15">
                <a:extLst>
                  <a:ext uri="{FF2B5EF4-FFF2-40B4-BE49-F238E27FC236}">
                    <a16:creationId xmlns:a16="http://schemas.microsoft.com/office/drawing/2014/main" id="{3B462065-4DAD-4181-80ED-5A6404F38C7C}"/>
                  </a:ext>
                </a:extLst>
              </p:cNvPr>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燕尾形 9">
                <a:extLst>
                  <a:ext uri="{FF2B5EF4-FFF2-40B4-BE49-F238E27FC236}">
                    <a16:creationId xmlns:a16="http://schemas.microsoft.com/office/drawing/2014/main" id="{53F1B74B-3F81-4FCE-B4BC-E5D24FCA12A8}"/>
                  </a:ext>
                </a:extLst>
              </p:cNvPr>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53" name="燕尾形 34">
                <a:extLst>
                  <a:ext uri="{FF2B5EF4-FFF2-40B4-BE49-F238E27FC236}">
                    <a16:creationId xmlns:a16="http://schemas.microsoft.com/office/drawing/2014/main" id="{82F2208B-9F06-4B34-AC06-72B04E8C9B05}"/>
                  </a:ext>
                </a:extLst>
              </p:cNvPr>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48" name="文本框 43">
            <a:extLst>
              <a:ext uri="{FF2B5EF4-FFF2-40B4-BE49-F238E27FC236}">
                <a16:creationId xmlns:a16="http://schemas.microsoft.com/office/drawing/2014/main" id="{DCD89FF5-4C13-468A-81B6-72E12CB5B2A3}"/>
              </a:ext>
            </a:extLst>
          </p:cNvPr>
          <p:cNvSpPr txBox="1"/>
          <p:nvPr/>
        </p:nvSpPr>
        <p:spPr>
          <a:xfrm>
            <a:off x="1132411" y="999226"/>
            <a:ext cx="1969604" cy="400110"/>
          </a:xfrm>
          <a:prstGeom prst="rect">
            <a:avLst/>
          </a:prstGeom>
          <a:noFill/>
          <a:ln w="9525">
            <a:noFill/>
          </a:ln>
        </p:spPr>
        <p:txBody>
          <a:bodyPr wrap="square" anchor="t">
            <a:spAutoFit/>
          </a:bodyPr>
          <a:lstStyle/>
          <a:p>
            <a:pPr lvl="0">
              <a:defRPr/>
            </a:pPr>
            <a:r>
              <a:rPr lang="zh-CN" altLang="en-US" sz="2000" b="1" dirty="0">
                <a:solidFill>
                  <a:srgbClr val="C00000"/>
                </a:solidFill>
                <a:latin typeface="微软雅黑" panose="020B0503020204020204" pitchFamily="34" charset="-122"/>
                <a:ea typeface="微软雅黑" panose="020B0503020204020204" pitchFamily="34" charset="-122"/>
              </a:rPr>
              <a:t>帧结构</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54" name="矩形 53">
            <a:extLst>
              <a:ext uri="{FF2B5EF4-FFF2-40B4-BE49-F238E27FC236}">
                <a16:creationId xmlns:a16="http://schemas.microsoft.com/office/drawing/2014/main" id="{055827AC-22C1-492F-9F6C-301730702205}"/>
              </a:ext>
            </a:extLst>
          </p:cNvPr>
          <p:cNvSpPr/>
          <p:nvPr/>
        </p:nvSpPr>
        <p:spPr>
          <a:xfrm>
            <a:off x="6414647" y="1494517"/>
            <a:ext cx="4993259" cy="1703030"/>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根据 </a:t>
            </a:r>
            <a:r>
              <a:rPr lang="en-US" altLang="zh-CN" dirty="0">
                <a:latin typeface="Arial" panose="020B0604020202020204" pitchFamily="34" charset="0"/>
                <a:ea typeface="微软雅黑" panose="020B0503020204020204" pitchFamily="34" charset="-122"/>
                <a:cs typeface="Arial" panose="020B0604020202020204" pitchFamily="34" charset="0"/>
              </a:rPr>
              <a:t>Erik</a:t>
            </a:r>
            <a:r>
              <a:rPr lang="en-US" altLang="zh-CN" baseline="30000" dirty="0">
                <a:latin typeface="Arial" panose="020B0604020202020204" pitchFamily="34" charset="0"/>
                <a:ea typeface="微软雅黑" panose="020B0503020204020204" pitchFamily="34" charset="-122"/>
                <a:cs typeface="Arial" panose="020B0604020202020204" pitchFamily="34" charset="0"/>
              </a:rPr>
              <a:t>[1]</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等人的研究</a:t>
            </a:r>
            <a:r>
              <a:rPr lang="en-US" altLang="zh-CN" dirty="0">
                <a:latin typeface="Arial" panose="020B0604020202020204" pitchFamily="34" charset="0"/>
                <a:ea typeface="微软雅黑" panose="020B0503020204020204" pitchFamily="34" charset="-122"/>
                <a:cs typeface="Arial" panose="020B0604020202020204" pitchFamily="34" charset="0"/>
              </a:rPr>
              <a:t> </a:t>
            </a:r>
            <a:r>
              <a:rPr lang="zh-CN" altLang="en-US" dirty="0">
                <a:latin typeface="Arial" panose="020B0604020202020204" pitchFamily="34" charset="0"/>
                <a:ea typeface="微软雅黑" panose="020B0503020204020204" pitchFamily="34" charset="-122"/>
                <a:cs typeface="Arial" panose="020B0604020202020204" pitchFamily="34" charset="0"/>
              </a:rPr>
              <a:t>，交叉口附近车辆</a:t>
            </a:r>
            <a:r>
              <a:rPr lang="en-US" altLang="zh-CN" dirty="0">
                <a:latin typeface="Arial" panose="020B0604020202020204" pitchFamily="34" charset="0"/>
                <a:ea typeface="微软雅黑" panose="020B0503020204020204" pitchFamily="34" charset="-122"/>
                <a:cs typeface="Arial" panose="020B0604020202020204" pitchFamily="34" charset="0"/>
              </a:rPr>
              <a:t>V2I</a:t>
            </a:r>
            <a:r>
              <a:rPr lang="zh-CN" altLang="en-US" dirty="0">
                <a:latin typeface="Arial" panose="020B0604020202020204" pitchFamily="34" charset="0"/>
                <a:ea typeface="微软雅黑" panose="020B0503020204020204" pitchFamily="34" charset="-122"/>
                <a:cs typeface="Arial" panose="020B0604020202020204" pitchFamily="34" charset="0"/>
              </a:rPr>
              <a:t>通信的数据包接收概率可由右侧公式表示。因此我们假使，同质车辆（发射功率一致）的包的到达概率由车辆与路口设施的位置决定。</a:t>
            </a:r>
          </a:p>
        </p:txBody>
      </p:sp>
      <p:pic>
        <p:nvPicPr>
          <p:cNvPr id="55" name="图片 54">
            <a:extLst>
              <a:ext uri="{FF2B5EF4-FFF2-40B4-BE49-F238E27FC236}">
                <a16:creationId xmlns:a16="http://schemas.microsoft.com/office/drawing/2014/main" id="{D58713AB-FC96-4BAA-A321-310040F621CC}"/>
              </a:ext>
            </a:extLst>
          </p:cNvPr>
          <p:cNvPicPr>
            <a:picLocks noChangeAspect="1"/>
          </p:cNvPicPr>
          <p:nvPr/>
        </p:nvPicPr>
        <p:blipFill>
          <a:blip r:embed="rId3"/>
          <a:stretch>
            <a:fillRect/>
          </a:stretch>
        </p:blipFill>
        <p:spPr>
          <a:xfrm>
            <a:off x="6542017" y="3429000"/>
            <a:ext cx="4600575" cy="1990725"/>
          </a:xfrm>
          <a:prstGeom prst="rect">
            <a:avLst/>
          </a:prstGeom>
        </p:spPr>
      </p:pic>
      <p:grpSp>
        <p:nvGrpSpPr>
          <p:cNvPr id="57" name="组合 3">
            <a:extLst>
              <a:ext uri="{FF2B5EF4-FFF2-40B4-BE49-F238E27FC236}">
                <a16:creationId xmlns:a16="http://schemas.microsoft.com/office/drawing/2014/main" id="{816FEEBE-52EC-489C-A91E-2198E2E5826C}"/>
              </a:ext>
            </a:extLst>
          </p:cNvPr>
          <p:cNvGrpSpPr/>
          <p:nvPr/>
        </p:nvGrpSpPr>
        <p:grpSpPr>
          <a:xfrm>
            <a:off x="6204742" y="899542"/>
            <a:ext cx="897860" cy="419100"/>
            <a:chOff x="259207" y="208195"/>
            <a:chExt cx="1339135" cy="559865"/>
          </a:xfrm>
        </p:grpSpPr>
        <p:sp>
          <p:nvSpPr>
            <p:cNvPr id="59" name="矩形 151">
              <a:extLst>
                <a:ext uri="{FF2B5EF4-FFF2-40B4-BE49-F238E27FC236}">
                  <a16:creationId xmlns:a16="http://schemas.microsoft.com/office/drawing/2014/main" id="{95645B0E-C85C-4824-B9B0-438F110BB74F}"/>
                </a:ext>
              </a:extLst>
            </p:cNvPr>
            <p:cNvSpPr/>
            <p:nvPr/>
          </p:nvSpPr>
          <p:spPr>
            <a:xfrm>
              <a:off x="1352034" y="208195"/>
              <a:ext cx="246308" cy="553998"/>
            </a:xfrm>
            <a:prstGeom prst="rect">
              <a:avLst/>
            </a:prstGeom>
            <a:noFill/>
            <a:ln w="9525">
              <a:noFill/>
            </a:ln>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60" name="组合 59">
              <a:extLst>
                <a:ext uri="{FF2B5EF4-FFF2-40B4-BE49-F238E27FC236}">
                  <a16:creationId xmlns:a16="http://schemas.microsoft.com/office/drawing/2014/main" id="{41A93242-28B8-4F8F-8D2C-4447DCEE195B}"/>
                </a:ext>
              </a:extLst>
            </p:cNvPr>
            <p:cNvGrpSpPr/>
            <p:nvPr/>
          </p:nvGrpSpPr>
          <p:grpSpPr>
            <a:xfrm>
              <a:off x="259207" y="401843"/>
              <a:ext cx="942370" cy="366217"/>
              <a:chOff x="327446" y="480250"/>
              <a:chExt cx="942370" cy="366217"/>
            </a:xfrm>
            <a:solidFill>
              <a:srgbClr val="B7262D"/>
            </a:solidFill>
          </p:grpSpPr>
          <p:sp>
            <p:nvSpPr>
              <p:cNvPr id="61" name="燕尾形 15">
                <a:extLst>
                  <a:ext uri="{FF2B5EF4-FFF2-40B4-BE49-F238E27FC236}">
                    <a16:creationId xmlns:a16="http://schemas.microsoft.com/office/drawing/2014/main" id="{AA6F1596-DE5C-43D0-8C3B-E33A6D12184D}"/>
                  </a:ext>
                </a:extLst>
              </p:cNvPr>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燕尾形 9">
                <a:extLst>
                  <a:ext uri="{FF2B5EF4-FFF2-40B4-BE49-F238E27FC236}">
                    <a16:creationId xmlns:a16="http://schemas.microsoft.com/office/drawing/2014/main" id="{5727DD31-E45C-43AD-B8B4-04DAB4604E28}"/>
                  </a:ext>
                </a:extLst>
              </p:cNvPr>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63" name="燕尾形 34">
                <a:extLst>
                  <a:ext uri="{FF2B5EF4-FFF2-40B4-BE49-F238E27FC236}">
                    <a16:creationId xmlns:a16="http://schemas.microsoft.com/office/drawing/2014/main" id="{D284F7F4-EBD5-4975-9A86-3013676F4BBE}"/>
                  </a:ext>
                </a:extLst>
              </p:cNvPr>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1">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sp>
        <p:nvSpPr>
          <p:cNvPr id="58" name="文本框 43">
            <a:extLst>
              <a:ext uri="{FF2B5EF4-FFF2-40B4-BE49-F238E27FC236}">
                <a16:creationId xmlns:a16="http://schemas.microsoft.com/office/drawing/2014/main" id="{A222C2C6-81B5-4D97-9C06-F871BFF4223F}"/>
              </a:ext>
            </a:extLst>
          </p:cNvPr>
          <p:cNvSpPr txBox="1"/>
          <p:nvPr/>
        </p:nvSpPr>
        <p:spPr>
          <a:xfrm>
            <a:off x="6937458" y="978625"/>
            <a:ext cx="2414886" cy="400110"/>
          </a:xfrm>
          <a:prstGeom prst="rect">
            <a:avLst/>
          </a:prstGeom>
          <a:noFill/>
          <a:ln w="9525">
            <a:noFill/>
          </a:ln>
        </p:spPr>
        <p:txBody>
          <a:bodyPr wrap="square" anchor="t">
            <a:spAutoFit/>
          </a:bodyPr>
          <a:lstStyle/>
          <a:p>
            <a:pPr lvl="0">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信道模型</a:t>
            </a:r>
          </a:p>
        </p:txBody>
      </p:sp>
      <p:sp>
        <p:nvSpPr>
          <p:cNvPr id="64" name="文本框 63">
            <a:extLst>
              <a:ext uri="{FF2B5EF4-FFF2-40B4-BE49-F238E27FC236}">
                <a16:creationId xmlns:a16="http://schemas.microsoft.com/office/drawing/2014/main" id="{3FBCBF80-2A98-4D1A-8CF0-FCF2F1E0427E}"/>
              </a:ext>
            </a:extLst>
          </p:cNvPr>
          <p:cNvSpPr txBox="1"/>
          <p:nvPr/>
        </p:nvSpPr>
        <p:spPr>
          <a:xfrm>
            <a:off x="535030" y="6320658"/>
            <a:ext cx="11422879" cy="461665"/>
          </a:xfrm>
          <a:prstGeom prst="rect">
            <a:avLst/>
          </a:prstGeom>
          <a:noFill/>
        </p:spPr>
        <p:txBody>
          <a:bodyPr wrap="square" rtlCol="0">
            <a:spAutoFit/>
          </a:bodyPr>
          <a:lstStyle/>
          <a:p>
            <a:r>
              <a:rPr lang="pt-BR" altLang="zh-CN" sz="1200" i="1" dirty="0">
                <a:latin typeface="Arial" panose="020B0604020202020204" pitchFamily="34" charset="0"/>
                <a:cs typeface="Arial" panose="020B0604020202020204" pitchFamily="34" charset="0"/>
              </a:rPr>
              <a:t>[</a:t>
            </a:r>
            <a:r>
              <a:rPr lang="en-US" altLang="zh-CN" sz="1200" i="1" dirty="0">
                <a:latin typeface="Arial" panose="020B0604020202020204" pitchFamily="34" charset="0"/>
                <a:cs typeface="Arial" panose="020B0604020202020204" pitchFamily="34" charset="0"/>
              </a:rPr>
              <a:t>1</a:t>
            </a:r>
            <a:r>
              <a:rPr lang="pt-BR" altLang="zh-CN" sz="1200" i="1" dirty="0">
                <a:latin typeface="Arial" panose="020B0604020202020204" pitchFamily="34" charset="0"/>
                <a:cs typeface="Arial" panose="020B0604020202020204" pitchFamily="34" charset="0"/>
              </a:rPr>
              <a:t>] </a:t>
            </a:r>
            <a:r>
              <a:rPr lang="en-US" altLang="zh-CN" sz="1200" i="1" dirty="0">
                <a:latin typeface="Arial Narrow" panose="020B0606020202030204" pitchFamily="34" charset="0"/>
                <a:cs typeface="Arial" panose="020B0604020202020204" pitchFamily="34" charset="0"/>
              </a:rPr>
              <a:t>E. Steinmetz, M. </a:t>
            </a:r>
            <a:r>
              <a:rPr lang="en-US" altLang="zh-CN" sz="1200" i="1" dirty="0" err="1">
                <a:latin typeface="Arial Narrow" panose="020B0606020202030204" pitchFamily="34" charset="0"/>
                <a:cs typeface="Arial" panose="020B0604020202020204" pitchFamily="34" charset="0"/>
              </a:rPr>
              <a:t>Wildemeersch</a:t>
            </a:r>
            <a:r>
              <a:rPr lang="en-US" altLang="zh-CN" sz="1200" i="1" dirty="0">
                <a:latin typeface="Arial Narrow" panose="020B0606020202030204" pitchFamily="34" charset="0"/>
                <a:cs typeface="Arial" panose="020B0604020202020204" pitchFamily="34" charset="0"/>
              </a:rPr>
              <a:t>, T. Q. S. Quek and H. </a:t>
            </a:r>
            <a:r>
              <a:rPr lang="en-US" altLang="zh-CN" sz="1200" i="1" dirty="0" err="1">
                <a:latin typeface="Arial Narrow" panose="020B0606020202030204" pitchFamily="34" charset="0"/>
                <a:cs typeface="Arial" panose="020B0604020202020204" pitchFamily="34" charset="0"/>
              </a:rPr>
              <a:t>Wymeersch</a:t>
            </a:r>
            <a:r>
              <a:rPr lang="en-US" altLang="zh-CN" sz="1200" i="1" dirty="0">
                <a:latin typeface="Arial Narrow" panose="020B0606020202030204" pitchFamily="34" charset="0"/>
                <a:cs typeface="Arial" panose="020B0604020202020204" pitchFamily="34" charset="0"/>
              </a:rPr>
              <a:t>, "Packet Reception Probabilities in Vehicular Communications Close to Intersections," in IEEE Transactions on Intelligent Transportation Systems, vol. 22, no. 5, pp. 2823-2833, May 2021, </a:t>
            </a:r>
            <a:r>
              <a:rPr lang="en-US" altLang="zh-CN" sz="1200" i="1" dirty="0" err="1">
                <a:latin typeface="Arial Narrow" panose="020B0606020202030204" pitchFamily="34" charset="0"/>
                <a:cs typeface="Arial" panose="020B0604020202020204" pitchFamily="34" charset="0"/>
              </a:rPr>
              <a:t>doi</a:t>
            </a:r>
            <a:r>
              <a:rPr lang="en-US" altLang="zh-CN" sz="1200" i="1" dirty="0">
                <a:latin typeface="Arial Narrow" panose="020B0606020202030204" pitchFamily="34" charset="0"/>
                <a:cs typeface="Arial" panose="020B0604020202020204" pitchFamily="34" charset="0"/>
              </a:rPr>
              <a:t>: 10.1109/TITS.2020.2976564.</a:t>
            </a:r>
            <a:endParaRPr lang="zh-CN" altLang="en-US"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61107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112666" y="1022700"/>
            <a:ext cx="3316459"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cs typeface="仿宋" panose="02010609060101010101" pitchFamily="49" charset="-122"/>
              </a:rPr>
              <a:t>面向</a:t>
            </a:r>
            <a:r>
              <a:rPr lang="en-US" altLang="zh-CN" sz="2000" b="1" dirty="0">
                <a:solidFill>
                  <a:srgbClr val="C00000"/>
                </a:solidFill>
                <a:latin typeface="微软雅黑" panose="020B0503020204020204" pitchFamily="34" charset="-122"/>
                <a:ea typeface="微软雅黑" panose="020B0503020204020204" pitchFamily="34" charset="-122"/>
                <a:cs typeface="仿宋" panose="02010609060101010101" pitchFamily="49" charset="-122"/>
              </a:rPr>
              <a:t>MPC</a:t>
            </a:r>
            <a:r>
              <a:rPr lang="zh-CN" altLang="en-US" sz="2000" b="1" dirty="0">
                <a:solidFill>
                  <a:srgbClr val="C00000"/>
                </a:solidFill>
                <a:latin typeface="微软雅黑" panose="020B0503020204020204" pitchFamily="34" charset="-122"/>
                <a:ea typeface="微软雅黑" panose="020B0503020204020204" pitchFamily="34" charset="-122"/>
                <a:cs typeface="仿宋" panose="02010609060101010101" pitchFamily="49" charset="-122"/>
              </a:rPr>
              <a:t>控制的信息价值</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仿宋" panose="02010609060101010101" pitchFamily="49" charset="-122"/>
            </a:endParaRPr>
          </a:p>
        </p:txBody>
      </p:sp>
      <p:grpSp>
        <p:nvGrpSpPr>
          <p:cNvPr id="43" name="组合 3"/>
          <p:cNvGrpSpPr/>
          <p:nvPr/>
        </p:nvGrpSpPr>
        <p:grpSpPr>
          <a:xfrm>
            <a:off x="293046" y="933030"/>
            <a:ext cx="1004351" cy="419899"/>
            <a:chOff x="259207" y="208195"/>
            <a:chExt cx="1339135" cy="559865"/>
          </a:xfrm>
        </p:grpSpPr>
        <p:sp>
          <p:nvSpPr>
            <p:cNvPr id="46" name="矩形 45"/>
            <p:cNvSpPr/>
            <p:nvPr/>
          </p:nvSpPr>
          <p:spPr>
            <a:xfrm>
              <a:off x="1352034" y="208195"/>
              <a:ext cx="246308" cy="55399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00" b="1"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nvGrpSpPr>
            <p:cNvPr id="49" name="组合 48"/>
            <p:cNvGrpSpPr/>
            <p:nvPr/>
          </p:nvGrpSpPr>
          <p:grpSpPr>
            <a:xfrm>
              <a:off x="259207" y="401843"/>
              <a:ext cx="942370" cy="366217"/>
              <a:chOff x="327446" y="480250"/>
              <a:chExt cx="942370" cy="366217"/>
            </a:xfrm>
            <a:solidFill>
              <a:srgbClr val="B7262D"/>
            </a:solidFill>
          </p:grpSpPr>
          <p:sp>
            <p:nvSpPr>
              <p:cNvPr id="54" name="燕尾形 15"/>
              <p:cNvSpPr/>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燕尾形 9"/>
              <p:cNvSpPr/>
              <p:nvPr/>
            </p:nvSpPr>
            <p:spPr>
              <a:xfrm>
                <a:off x="641682" y="480250"/>
                <a:ext cx="313898" cy="359444"/>
              </a:xfrm>
              <a:prstGeom prst="chevron">
                <a:avLst/>
              </a:prstGeom>
              <a:solidFill>
                <a:srgbClr val="336699"/>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336699"/>
                  </a:solidFill>
                  <a:effectLst/>
                  <a:uLnTx/>
                  <a:uFillTx/>
                  <a:latin typeface="微软雅黑" panose="020B0503020204020204" pitchFamily="34" charset="-122"/>
                  <a:ea typeface="微软雅黑" panose="020B0503020204020204" pitchFamily="34" charset="-122"/>
                  <a:cs typeface="+mn-cs"/>
                </a:endParaRPr>
              </a:p>
            </p:txBody>
          </p:sp>
          <p:sp>
            <p:nvSpPr>
              <p:cNvPr id="56" name="燕尾形 34"/>
              <p:cNvSpPr/>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53" name="组合 29">
            <a:extLst>
              <a:ext uri="{FF2B5EF4-FFF2-40B4-BE49-F238E27FC236}">
                <a16:creationId xmlns:a16="http://schemas.microsoft.com/office/drawing/2014/main" id="{F1750BDB-79F4-4E90-B4A7-519673067A34}"/>
              </a:ext>
            </a:extLst>
          </p:cNvPr>
          <p:cNvGrpSpPr/>
          <p:nvPr/>
        </p:nvGrpSpPr>
        <p:grpSpPr>
          <a:xfrm>
            <a:off x="0" y="-14287"/>
            <a:ext cx="4429125" cy="573232"/>
            <a:chOff x="0" y="-14814"/>
            <a:chExt cx="4429053" cy="572954"/>
          </a:xfrm>
        </p:grpSpPr>
        <p:sp>
          <p:nvSpPr>
            <p:cNvPr id="57" name="矩形 56">
              <a:extLst>
                <a:ext uri="{FF2B5EF4-FFF2-40B4-BE49-F238E27FC236}">
                  <a16:creationId xmlns:a16="http://schemas.microsoft.com/office/drawing/2014/main" id="{B8610773-1BB7-4CFD-9BC6-B030A554717F}"/>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1">
                  <a:ln>
                    <a:noFill/>
                  </a:ln>
                  <a:solidFill>
                    <a:prstClr val="white"/>
                  </a:solidFill>
                  <a:effectLst/>
                  <a:uLnTx/>
                  <a:uFillTx/>
                  <a:latin typeface="等线 Light" panose="02010600030101010101" charset="-122"/>
                  <a:ea typeface="等线" panose="02010600030101010101" charset="-122"/>
                  <a:cs typeface="+mn-cs"/>
                </a:rPr>
                <a:t>二</a:t>
              </a:r>
            </a:p>
          </p:txBody>
        </p:sp>
        <p:sp>
          <p:nvSpPr>
            <p:cNvPr id="58" name="文本框 31">
              <a:extLst>
                <a:ext uri="{FF2B5EF4-FFF2-40B4-BE49-F238E27FC236}">
                  <a16:creationId xmlns:a16="http://schemas.microsoft.com/office/drawing/2014/main" id="{C656C083-4948-4A07-8732-615C08C12CE2}"/>
                </a:ext>
              </a:extLst>
            </p:cNvPr>
            <p:cNvSpPr txBox="1">
              <a:spLocks noChangeArrowheads="1"/>
            </p:cNvSpPr>
            <p:nvPr/>
          </p:nvSpPr>
          <p:spPr bwMode="auto">
            <a:xfrm>
              <a:off x="572263" y="36423"/>
              <a:ext cx="3856790" cy="5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lvl="0" fontAlgn="base">
                <a:lnSpc>
                  <a:spcPct val="100000"/>
                </a:lnSpc>
                <a:spcBef>
                  <a:spcPct val="0"/>
                </a:spcBef>
                <a:buNone/>
                <a:defRPr/>
              </a:pPr>
              <a:r>
                <a:rPr lang="zh-CN" altLang="en-US" b="1" noProof="1">
                  <a:solidFill>
                    <a:srgbClr val="5B9BD5">
                      <a:lumMod val="50000"/>
                    </a:srgbClr>
                  </a:solidFill>
                  <a:latin typeface="微软雅黑" panose="020B0503020204020204" pitchFamily="34" charset="-122"/>
                  <a:ea typeface="微软雅黑" panose="020B0503020204020204" pitchFamily="34" charset="-122"/>
                </a:rPr>
                <a:t>信息价值定义</a:t>
              </a: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64BF5B3-A6C7-492E-9554-2F34EF19FBA1}"/>
                  </a:ext>
                </a:extLst>
              </p:cNvPr>
              <p:cNvSpPr txBox="1"/>
              <p:nvPr/>
            </p:nvSpPr>
            <p:spPr>
              <a:xfrm>
                <a:off x="835270" y="1688123"/>
                <a:ext cx="4448908" cy="1289905"/>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我们假设信息价值为</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𝑽</m:t>
                    </m:r>
                    <m:r>
                      <a:rPr lang="en-US" altLang="zh-CN" b="1" i="1" smtClean="0">
                        <a:latin typeface="Cambria Math" panose="02040503050406030204" pitchFamily="18" charset="0"/>
                      </a:rPr>
                      <m:t> </m:t>
                    </m:r>
                  </m:oMath>
                </a14:m>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𝐷𝑒𝑣</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𝐴𝑔𝑒 分别代表 状态偏差和信息年龄。则信息价值被定义为二者的</a:t>
                </a:r>
                <a:r>
                  <a:rPr lang="zh-CN" altLang="en-US" b="1" dirty="0">
                    <a:solidFill>
                      <a:srgbClr val="C00000"/>
                    </a:solidFill>
                    <a:latin typeface="微软雅黑" panose="020B0503020204020204" pitchFamily="34" charset="-122"/>
                    <a:ea typeface="微软雅黑" panose="020B0503020204020204" pitchFamily="34" charset="-122"/>
                  </a:rPr>
                  <a:t>复合函数。</a:t>
                </a:r>
              </a:p>
            </p:txBody>
          </p:sp>
        </mc:Choice>
        <mc:Fallback xmlns="">
          <p:sp>
            <p:nvSpPr>
              <p:cNvPr id="4" name="文本框 3">
                <a:extLst>
                  <a:ext uri="{FF2B5EF4-FFF2-40B4-BE49-F238E27FC236}">
                    <a16:creationId xmlns:a16="http://schemas.microsoft.com/office/drawing/2014/main" id="{C64BF5B3-A6C7-492E-9554-2F34EF19FBA1}"/>
                  </a:ext>
                </a:extLst>
              </p:cNvPr>
              <p:cNvSpPr txBox="1">
                <a:spLocks noRot="1" noChangeAspect="1" noMove="1" noResize="1" noEditPoints="1" noAdjustHandles="1" noChangeArrowheads="1" noChangeShapeType="1" noTextEdit="1"/>
              </p:cNvSpPr>
              <p:nvPr/>
            </p:nvSpPr>
            <p:spPr>
              <a:xfrm>
                <a:off x="835270" y="1688123"/>
                <a:ext cx="4448908" cy="1289905"/>
              </a:xfrm>
              <a:prstGeom prst="rect">
                <a:avLst/>
              </a:prstGeom>
              <a:blipFill>
                <a:blip r:embed="rId3"/>
                <a:stretch>
                  <a:fillRect l="-1096" b="-660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4D761238-1977-4754-B89F-463948200FF6}"/>
              </a:ext>
            </a:extLst>
          </p:cNvPr>
          <p:cNvSpPr txBox="1"/>
          <p:nvPr/>
        </p:nvSpPr>
        <p:spPr>
          <a:xfrm>
            <a:off x="835269" y="3313222"/>
            <a:ext cx="4448907" cy="1289905"/>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信息价值的模型的选取，恐怕很难找到统一的范式，应结合具体的系统模型定义选取适当的价值函数应该是更好的解决方式。</a:t>
            </a:r>
          </a:p>
        </p:txBody>
      </p:sp>
      <p:grpSp>
        <p:nvGrpSpPr>
          <p:cNvPr id="8" name="组合 7">
            <a:extLst>
              <a:ext uri="{FF2B5EF4-FFF2-40B4-BE49-F238E27FC236}">
                <a16:creationId xmlns:a16="http://schemas.microsoft.com/office/drawing/2014/main" id="{64457DFE-524A-4E18-9BF1-14B1A7837F85}"/>
              </a:ext>
            </a:extLst>
          </p:cNvPr>
          <p:cNvGrpSpPr/>
          <p:nvPr/>
        </p:nvGrpSpPr>
        <p:grpSpPr>
          <a:xfrm>
            <a:off x="6907824" y="1579985"/>
            <a:ext cx="3882501" cy="2994951"/>
            <a:chOff x="7359178" y="1571427"/>
            <a:chExt cx="3882501" cy="2994951"/>
          </a:xfrm>
        </p:grpSpPr>
        <p:grpSp>
          <p:nvGrpSpPr>
            <p:cNvPr id="5" name="组合 4">
              <a:extLst>
                <a:ext uri="{FF2B5EF4-FFF2-40B4-BE49-F238E27FC236}">
                  <a16:creationId xmlns:a16="http://schemas.microsoft.com/office/drawing/2014/main" id="{E20A4FC4-B9D0-40C8-A74A-DE02A45C6490}"/>
                </a:ext>
              </a:extLst>
            </p:cNvPr>
            <p:cNvGrpSpPr/>
            <p:nvPr/>
          </p:nvGrpSpPr>
          <p:grpSpPr>
            <a:xfrm>
              <a:off x="7359178" y="1571427"/>
              <a:ext cx="3200369" cy="2226774"/>
              <a:chOff x="7447101" y="1975873"/>
              <a:chExt cx="3200369" cy="2226774"/>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DE0B6E3-3B6D-430F-B6E4-6C741A886C86}"/>
                      </a:ext>
                    </a:extLst>
                  </p:cNvPr>
                  <p:cNvSpPr txBox="1"/>
                  <p:nvPr/>
                </p:nvSpPr>
                <p:spPr>
                  <a:xfrm>
                    <a:off x="7447101" y="1975873"/>
                    <a:ext cx="320036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solidFill>
                                <a:srgbClr val="FF0000"/>
                              </a:solidFill>
                              <a:latin typeface="Cambria Math" panose="02040503050406030204" pitchFamily="18" charset="0"/>
                            </a:rPr>
                            <m:t>𝑉</m:t>
                          </m:r>
                          <m:r>
                            <a:rPr lang="en-US" altLang="zh-CN" sz="3200" b="0" i="1" smtClean="0">
                              <a:solidFill>
                                <a:srgbClr val="FF0000"/>
                              </a:solidFill>
                              <a:latin typeface="Cambria Math" panose="02040503050406030204" pitchFamily="18" charset="0"/>
                            </a:rPr>
                            <m:t>=</m:t>
                          </m:r>
                          <m:r>
                            <a:rPr lang="en-US" altLang="zh-CN" sz="3200" b="0" i="1" smtClean="0">
                              <a:solidFill>
                                <a:srgbClr val="FF0000"/>
                              </a:solidFill>
                              <a:latin typeface="Cambria Math" panose="02040503050406030204" pitchFamily="18" charset="0"/>
                            </a:rPr>
                            <m:t>𝐹</m:t>
                          </m:r>
                          <m:r>
                            <a:rPr lang="en-US" altLang="zh-CN" sz="3200" b="0" i="1" smtClean="0">
                              <a:solidFill>
                                <a:srgbClr val="FF0000"/>
                              </a:solidFill>
                              <a:latin typeface="Cambria Math" panose="02040503050406030204" pitchFamily="18" charset="0"/>
                            </a:rPr>
                            <m:t> </m:t>
                          </m:r>
                          <m:d>
                            <m:dPr>
                              <m:ctrlPr>
                                <a:rPr lang="en-US" altLang="zh-CN" sz="3200" b="0" i="1" smtClean="0">
                                  <a:solidFill>
                                    <a:srgbClr val="FF0000"/>
                                  </a:solidFill>
                                  <a:latin typeface="Cambria Math" panose="02040503050406030204" pitchFamily="18" charset="0"/>
                                </a:rPr>
                              </m:ctrlPr>
                            </m:dPr>
                            <m:e>
                              <m:r>
                                <a:rPr lang="en-US" altLang="zh-CN" sz="3200" b="0" i="1" smtClean="0">
                                  <a:solidFill>
                                    <a:srgbClr val="FF0000"/>
                                  </a:solidFill>
                                  <a:latin typeface="Cambria Math" panose="02040503050406030204" pitchFamily="18" charset="0"/>
                                </a:rPr>
                                <m:t>𝐷𝑒𝑣</m:t>
                              </m:r>
                              <m:r>
                                <a:rPr lang="en-US" altLang="zh-CN" sz="3200" b="0" i="1" smtClean="0">
                                  <a:solidFill>
                                    <a:srgbClr val="FF0000"/>
                                  </a:solidFill>
                                  <a:latin typeface="Cambria Math" panose="02040503050406030204" pitchFamily="18" charset="0"/>
                                </a:rPr>
                                <m:t>, </m:t>
                              </m:r>
                              <m:r>
                                <a:rPr lang="en-US" altLang="zh-CN" sz="3200" b="0" i="1" smtClean="0">
                                  <a:solidFill>
                                    <a:srgbClr val="FF0000"/>
                                  </a:solidFill>
                                  <a:latin typeface="Cambria Math" panose="02040503050406030204" pitchFamily="18" charset="0"/>
                                </a:rPr>
                                <m:t>𝐴𝑔𝑒</m:t>
                              </m:r>
                            </m:e>
                          </m:d>
                          <m:r>
                            <a:rPr lang="en-US" altLang="zh-CN" sz="3200" b="0" i="1" smtClean="0">
                              <a:solidFill>
                                <a:srgbClr val="FF0000"/>
                              </a:solidFill>
                              <a:latin typeface="Cambria Math" panose="02040503050406030204" pitchFamily="18" charset="0"/>
                            </a:rPr>
                            <m:t> </m:t>
                          </m:r>
                        </m:oMath>
                      </m:oMathPara>
                    </a14:m>
                    <a:endParaRPr lang="zh-CN" altLang="en-US" sz="3200" dirty="0">
                      <a:solidFill>
                        <a:srgbClr val="FF0000"/>
                      </a:solidFill>
                    </a:endParaRPr>
                  </a:p>
                </p:txBody>
              </p:sp>
            </mc:Choice>
            <mc:Fallback xmlns="">
              <p:sp>
                <p:nvSpPr>
                  <p:cNvPr id="3" name="文本框 2">
                    <a:extLst>
                      <a:ext uri="{FF2B5EF4-FFF2-40B4-BE49-F238E27FC236}">
                        <a16:creationId xmlns:a16="http://schemas.microsoft.com/office/drawing/2014/main" id="{4DE0B6E3-3B6D-430F-B6E4-6C741A886C86}"/>
                      </a:ext>
                    </a:extLst>
                  </p:cNvPr>
                  <p:cNvSpPr txBox="1">
                    <a:spLocks noRot="1" noChangeAspect="1" noMove="1" noResize="1" noEditPoints="1" noAdjustHandles="1" noChangeArrowheads="1" noChangeShapeType="1" noTextEdit="1"/>
                  </p:cNvSpPr>
                  <p:nvPr/>
                </p:nvSpPr>
                <p:spPr>
                  <a:xfrm>
                    <a:off x="7447101" y="1975873"/>
                    <a:ext cx="3200369" cy="492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880B89F-CB6E-4DBA-8D7F-478CE7F59A0B}"/>
                      </a:ext>
                    </a:extLst>
                  </p:cNvPr>
                  <p:cNvSpPr txBox="1"/>
                  <p:nvPr/>
                </p:nvSpPr>
                <p:spPr>
                  <a:xfrm>
                    <a:off x="7447101" y="2960827"/>
                    <a:ext cx="3050932" cy="5481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𝐷𝑒𝑣</m:t>
                          </m:r>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𝑛𝑜𝑤</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𝑟𝑒𝑓</m:t>
                                      </m:r>
                                    </m:sub>
                                  </m:sSub>
                                </m:e>
                              </m:d>
                            </m:e>
                            <m:sub>
                              <m:r>
                                <a:rPr lang="en-US" altLang="zh-CN" sz="2400" b="0" i="1" smtClean="0">
                                  <a:latin typeface="Cambria Math" panose="02040503050406030204" pitchFamily="18" charset="0"/>
                                </a:rPr>
                                <m:t>𝑤</m:t>
                              </m:r>
                            </m:sub>
                            <m:sup>
                              <m:r>
                                <a:rPr lang="en-US" altLang="zh-CN" sz="2400" b="0" i="1" smtClean="0">
                                  <a:latin typeface="Cambria Math" panose="02040503050406030204" pitchFamily="18" charset="0"/>
                                </a:rPr>
                                <m:t>2</m:t>
                              </m:r>
                            </m:sup>
                          </m:sSubSup>
                        </m:oMath>
                      </m:oMathPara>
                    </a14:m>
                    <a:endParaRPr lang="zh-CN" altLang="en-US" sz="3200" dirty="0"/>
                  </a:p>
                </p:txBody>
              </p:sp>
            </mc:Choice>
            <mc:Fallback xmlns="">
              <p:sp>
                <p:nvSpPr>
                  <p:cNvPr id="15" name="文本框 14">
                    <a:extLst>
                      <a:ext uri="{FF2B5EF4-FFF2-40B4-BE49-F238E27FC236}">
                        <a16:creationId xmlns:a16="http://schemas.microsoft.com/office/drawing/2014/main" id="{4880B89F-CB6E-4DBA-8D7F-478CE7F59A0B}"/>
                      </a:ext>
                    </a:extLst>
                  </p:cNvPr>
                  <p:cNvSpPr txBox="1">
                    <a:spLocks noRot="1" noChangeAspect="1" noMove="1" noResize="1" noEditPoints="1" noAdjustHandles="1" noChangeArrowheads="1" noChangeShapeType="1" noTextEdit="1"/>
                  </p:cNvSpPr>
                  <p:nvPr/>
                </p:nvSpPr>
                <p:spPr>
                  <a:xfrm>
                    <a:off x="7447101" y="2960827"/>
                    <a:ext cx="3050932" cy="548163"/>
                  </a:xfrm>
                  <a:prstGeom prst="rect">
                    <a:avLst/>
                  </a:prstGeom>
                  <a:blipFill>
                    <a:blip r:embed="rId5"/>
                    <a:stretch>
                      <a:fillRect b="-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EB3FB2-C09D-445A-9776-F29E8785FBEC}"/>
                      </a:ext>
                    </a:extLst>
                  </p:cNvPr>
                  <p:cNvSpPr txBox="1"/>
                  <p:nvPr/>
                </p:nvSpPr>
                <p:spPr>
                  <a:xfrm>
                    <a:off x="7447101" y="3833315"/>
                    <a:ext cx="25124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𝐴𝑔𝑒</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𝑛𝑜𝑤</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𝑡</m:t>
                              </m:r>
                            </m:e>
                            <m:sub>
                              <m:r>
                                <a:rPr lang="en-US" altLang="zh-CN" sz="2400" b="0" i="1" smtClean="0">
                                  <a:latin typeface="Cambria Math" panose="02040503050406030204" pitchFamily="18" charset="0"/>
                                </a:rPr>
                                <m:t>𝑙𝑎𝑠𝑡</m:t>
                              </m:r>
                            </m:sub>
                          </m:sSub>
                        </m:oMath>
                      </m:oMathPara>
                    </a14:m>
                    <a:endParaRPr lang="zh-CN" altLang="en-US" sz="2400" dirty="0"/>
                  </a:p>
                </p:txBody>
              </p:sp>
            </mc:Choice>
            <mc:Fallback xmlns="">
              <p:sp>
                <p:nvSpPr>
                  <p:cNvPr id="16" name="文本框 15">
                    <a:extLst>
                      <a:ext uri="{FF2B5EF4-FFF2-40B4-BE49-F238E27FC236}">
                        <a16:creationId xmlns:a16="http://schemas.microsoft.com/office/drawing/2014/main" id="{64EB3FB2-C09D-445A-9776-F29E8785FBEC}"/>
                      </a:ext>
                    </a:extLst>
                  </p:cNvPr>
                  <p:cNvSpPr txBox="1">
                    <a:spLocks noRot="1" noChangeAspect="1" noMove="1" noResize="1" noEditPoints="1" noAdjustHandles="1" noChangeArrowheads="1" noChangeShapeType="1" noTextEdit="1"/>
                  </p:cNvSpPr>
                  <p:nvPr/>
                </p:nvSpPr>
                <p:spPr>
                  <a:xfrm>
                    <a:off x="7447101" y="3833315"/>
                    <a:ext cx="2512401" cy="369332"/>
                  </a:xfrm>
                  <a:prstGeom prst="rect">
                    <a:avLst/>
                  </a:prstGeom>
                  <a:blipFill>
                    <a:blip r:embed="rId6"/>
                    <a:stretch>
                      <a:fillRect l="-4369" r="-1214" b="-350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E608D55-6FAF-4ED2-A690-CB831449DAEA}"/>
                    </a:ext>
                  </a:extLst>
                </p:cNvPr>
                <p:cNvSpPr txBox="1"/>
                <p:nvPr/>
              </p:nvSpPr>
              <p:spPr>
                <a:xfrm>
                  <a:off x="7359178" y="4258601"/>
                  <a:ext cx="3882501" cy="307777"/>
                </a:xfrm>
                <a:prstGeom prst="rect">
                  <a:avLst/>
                </a:prstGeom>
                <a:noFill/>
              </p:spPr>
              <p:txBody>
                <a:bodyPr wrap="square" lIns="0" tIns="0" rIns="0" bIns="0" rtlCol="0">
                  <a:spAutoFit/>
                </a:bodyPr>
                <a:lstStyle/>
                <a:p>
                  <a14:m>
                    <m:oMath xmlns:m="http://schemas.openxmlformats.org/officeDocument/2006/math">
                      <m:r>
                        <a:rPr lang="en-US" altLang="zh-CN" sz="2000" i="1" smtClean="0">
                          <a:solidFill>
                            <a:schemeClr val="tx1"/>
                          </a:solidFill>
                          <a:latin typeface="Cambria Math" panose="02040503050406030204" pitchFamily="18" charset="0"/>
                        </a:rPr>
                        <m:t>𝐹</m:t>
                      </m:r>
                      <m:r>
                        <a:rPr lang="en-US" altLang="zh-CN" sz="2000" i="1" smtClean="0">
                          <a:solidFill>
                            <a:schemeClr val="tx1"/>
                          </a:solidFill>
                          <a:latin typeface="Cambria Math" panose="02040503050406030204" pitchFamily="18" charset="0"/>
                        </a:rPr>
                        <m:t> </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𝐷𝑒𝑣</m:t>
                          </m:r>
                          <m:r>
                            <a:rPr lang="en-US" altLang="zh-CN" sz="2000" i="1">
                              <a:solidFill>
                                <a:schemeClr val="tx1"/>
                              </a:solidFill>
                              <a:latin typeface="Cambria Math" panose="02040503050406030204" pitchFamily="18" charset="0"/>
                            </a:rPr>
                            <m:t>, </m:t>
                          </m:r>
                          <m:r>
                            <a:rPr lang="en-US" altLang="zh-CN" sz="2000" i="1">
                              <a:solidFill>
                                <a:schemeClr val="tx1"/>
                              </a:solidFill>
                              <a:latin typeface="Cambria Math" panose="02040503050406030204" pitchFamily="18" charset="0"/>
                            </a:rPr>
                            <m:t>𝐴𝑔𝑒</m:t>
                          </m:r>
                        </m:e>
                      </m:d>
                      <m:r>
                        <a:rPr lang="en-US" altLang="zh-CN" sz="2000" b="0" i="1" smtClean="0">
                          <a:solidFill>
                            <a:schemeClr val="tx1"/>
                          </a:solidFill>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𝐷𝑒𝑣</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𝜆</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𝐴𝑔𝑒</m:t>
                      </m:r>
                    </m:oMath>
                  </a14:m>
                  <a:endParaRPr lang="zh-CN" altLang="en-US" sz="2000" i="1" dirty="0">
                    <a:solidFill>
                      <a:schemeClr val="tx1"/>
                    </a:solidFill>
                  </a:endParaRPr>
                </a:p>
              </p:txBody>
            </p:sp>
          </mc:Choice>
          <mc:Fallback xmlns="">
            <p:sp>
              <p:nvSpPr>
                <p:cNvPr id="20" name="文本框 19">
                  <a:extLst>
                    <a:ext uri="{FF2B5EF4-FFF2-40B4-BE49-F238E27FC236}">
                      <a16:creationId xmlns:a16="http://schemas.microsoft.com/office/drawing/2014/main" id="{CE608D55-6FAF-4ED2-A690-CB831449DAEA}"/>
                    </a:ext>
                  </a:extLst>
                </p:cNvPr>
                <p:cNvSpPr txBox="1">
                  <a:spLocks noRot="1" noChangeAspect="1" noMove="1" noResize="1" noEditPoints="1" noAdjustHandles="1" noChangeArrowheads="1" noChangeShapeType="1" noTextEdit="1"/>
                </p:cNvSpPr>
                <p:nvPr/>
              </p:nvSpPr>
              <p:spPr>
                <a:xfrm>
                  <a:off x="7359178" y="4258601"/>
                  <a:ext cx="3882501" cy="307777"/>
                </a:xfrm>
                <a:prstGeom prst="rect">
                  <a:avLst/>
                </a:prstGeom>
                <a:blipFill>
                  <a:blip r:embed="rId7"/>
                  <a:stretch>
                    <a:fillRect l="-2198" b="-34000"/>
                  </a:stretch>
                </a:blipFill>
              </p:spPr>
              <p:txBody>
                <a:bodyPr/>
                <a:lstStyle/>
                <a:p>
                  <a:r>
                    <a:rPr lang="zh-CN" altLang="en-US">
                      <a:noFill/>
                    </a:rPr>
                    <a:t> </a:t>
                  </a:r>
                </a:p>
              </p:txBody>
            </p:sp>
          </mc:Fallback>
        </mc:AlternateContent>
      </p:grpSp>
      <p:cxnSp>
        <p:nvCxnSpPr>
          <p:cNvPr id="10" name="直接连接符 9">
            <a:extLst>
              <a:ext uri="{FF2B5EF4-FFF2-40B4-BE49-F238E27FC236}">
                <a16:creationId xmlns:a16="http://schemas.microsoft.com/office/drawing/2014/main" id="{0A67C172-6819-402B-86E3-D320A28A0D7E}"/>
              </a:ext>
            </a:extLst>
          </p:cNvPr>
          <p:cNvCxnSpPr/>
          <p:nvPr/>
        </p:nvCxnSpPr>
        <p:spPr>
          <a:xfrm>
            <a:off x="6024563" y="1347849"/>
            <a:ext cx="0" cy="4236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69ECA6B-37AC-44F5-9DD4-2462E8B76F73}"/>
              </a:ext>
            </a:extLst>
          </p:cNvPr>
          <p:cNvSpPr txBox="1"/>
          <p:nvPr/>
        </p:nvSpPr>
        <p:spPr>
          <a:xfrm>
            <a:off x="6816088" y="4969279"/>
            <a:ext cx="4065972" cy="338554"/>
          </a:xfrm>
          <a:prstGeom prst="rect">
            <a:avLst/>
          </a:prstGeom>
          <a:noFill/>
        </p:spPr>
        <p:txBody>
          <a:bodyPr wrap="squar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选用状态偏差和信息年龄的线性组合</a:t>
            </a:r>
          </a:p>
        </p:txBody>
      </p:sp>
      <p:sp>
        <p:nvSpPr>
          <p:cNvPr id="9" name="灯片编号占位符 8">
            <a:extLst>
              <a:ext uri="{FF2B5EF4-FFF2-40B4-BE49-F238E27FC236}">
                <a16:creationId xmlns:a16="http://schemas.microsoft.com/office/drawing/2014/main" id="{264B2A3F-7DB6-43F9-877D-A1265BEEDAF8}"/>
              </a:ext>
            </a:extLst>
          </p:cNvPr>
          <p:cNvSpPr>
            <a:spLocks noGrp="1"/>
          </p:cNvSpPr>
          <p:nvPr>
            <p:ph type="sldNum" sz="quarter" idx="12"/>
          </p:nvPr>
        </p:nvSpPr>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6</a:t>
            </a:fld>
            <a:endParaRPr lang="zh-CN" altLang="en-US" strike="noStrike" noProof="1"/>
          </a:p>
        </p:txBody>
      </p:sp>
    </p:spTree>
    <p:extLst>
      <p:ext uri="{BB962C8B-B14F-4D97-AF65-F5344CB8AC3E}">
        <p14:creationId xmlns:p14="http://schemas.microsoft.com/office/powerpoint/2010/main" val="232469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29">
            <a:extLst>
              <a:ext uri="{FF2B5EF4-FFF2-40B4-BE49-F238E27FC236}">
                <a16:creationId xmlns:a16="http://schemas.microsoft.com/office/drawing/2014/main" id="{F1750BDB-79F4-4E90-B4A7-519673067A34}"/>
              </a:ext>
            </a:extLst>
          </p:cNvPr>
          <p:cNvGrpSpPr/>
          <p:nvPr/>
        </p:nvGrpSpPr>
        <p:grpSpPr>
          <a:xfrm>
            <a:off x="0" y="-14287"/>
            <a:ext cx="6811860" cy="574482"/>
            <a:chOff x="0" y="-14814"/>
            <a:chExt cx="5897191" cy="574204"/>
          </a:xfrm>
        </p:grpSpPr>
        <p:sp>
          <p:nvSpPr>
            <p:cNvPr id="57" name="矩形 56">
              <a:extLst>
                <a:ext uri="{FF2B5EF4-FFF2-40B4-BE49-F238E27FC236}">
                  <a16:creationId xmlns:a16="http://schemas.microsoft.com/office/drawing/2014/main" id="{B8610773-1BB7-4CFD-9BC6-B030A554717F}"/>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1">
                  <a:ln>
                    <a:noFill/>
                  </a:ln>
                  <a:solidFill>
                    <a:prstClr val="white"/>
                  </a:solidFill>
                  <a:effectLst/>
                  <a:uLnTx/>
                  <a:uFillTx/>
                  <a:latin typeface="等线 Light" panose="02010600030101010101" charset="-122"/>
                  <a:ea typeface="等线" panose="02010600030101010101" charset="-122"/>
                  <a:cs typeface="+mn-cs"/>
                </a:rPr>
                <a:t>三</a:t>
              </a:r>
            </a:p>
          </p:txBody>
        </p:sp>
        <p:sp>
          <p:nvSpPr>
            <p:cNvPr id="58" name="文本框 31">
              <a:extLst>
                <a:ext uri="{FF2B5EF4-FFF2-40B4-BE49-F238E27FC236}">
                  <a16:creationId xmlns:a16="http://schemas.microsoft.com/office/drawing/2014/main" id="{C656C083-4948-4A07-8732-615C08C12CE2}"/>
                </a:ext>
              </a:extLst>
            </p:cNvPr>
            <p:cNvSpPr txBox="1">
              <a:spLocks noChangeArrowheads="1"/>
            </p:cNvSpPr>
            <p:nvPr/>
          </p:nvSpPr>
          <p:spPr bwMode="auto">
            <a:xfrm>
              <a:off x="572262" y="36423"/>
              <a:ext cx="5324929" cy="52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lvl="0" fontAlgn="base">
                <a:lnSpc>
                  <a:spcPct val="100000"/>
                </a:lnSpc>
                <a:spcBef>
                  <a:spcPct val="0"/>
                </a:spcBef>
                <a:buNone/>
                <a:defRPr/>
              </a:pPr>
              <a:r>
                <a:rPr lang="zh-CN" altLang="en-US" b="1" noProof="1">
                  <a:solidFill>
                    <a:srgbClr val="5B9BD5">
                      <a:lumMod val="50000"/>
                    </a:srgbClr>
                  </a:solidFill>
                  <a:latin typeface="微软雅黑" panose="020B0503020204020204" pitchFamily="34" charset="-122"/>
                  <a:ea typeface="微软雅黑" panose="020B0503020204020204" pitchFamily="34" charset="-122"/>
                </a:rPr>
                <a:t>基于信息价值的短期调度</a:t>
              </a:r>
            </a:p>
          </p:txBody>
        </p:sp>
      </p:grpSp>
      <p:sp>
        <p:nvSpPr>
          <p:cNvPr id="5" name="灯片编号占位符 4">
            <a:extLst>
              <a:ext uri="{FF2B5EF4-FFF2-40B4-BE49-F238E27FC236}">
                <a16:creationId xmlns:a16="http://schemas.microsoft.com/office/drawing/2014/main" id="{FAC83668-5717-4A60-BD53-47163DDD283D}"/>
              </a:ext>
            </a:extLst>
          </p:cNvPr>
          <p:cNvSpPr>
            <a:spLocks noGrp="1"/>
          </p:cNvSpPr>
          <p:nvPr>
            <p:ph type="sldNum" sz="quarter" idx="12"/>
          </p:nvPr>
        </p:nvSpPr>
        <p:spPr>
          <a:xfrm>
            <a:off x="8610600" y="6356350"/>
            <a:ext cx="2743200" cy="365125"/>
          </a:xfrm>
        </p:spPr>
        <p:txBody>
          <a:bodyPr/>
          <a:lstStyle/>
          <a:p>
            <a:pPr fontAlgn="base"/>
            <a:fld id="{410BA56C-B680-4867-939C-091D80B1EF30}" type="slidenum">
              <a:rPr lang="zh-CN" altLang="en-US" strike="noStrike" noProof="1" smtClean="0">
                <a:latin typeface="Arial" panose="020B0604020202020204" pitchFamily="34" charset="0"/>
                <a:ea typeface="宋体" panose="02010600030101010101" pitchFamily="2" charset="-122"/>
                <a:cs typeface="+mn-cs"/>
              </a:rPr>
              <a:t>7</a:t>
            </a:fld>
            <a:endParaRPr lang="zh-CN" altLang="en-US" strike="noStrike" noProof="1"/>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A6E455A-AB2E-4B17-8831-7BDBE58FCBE3}"/>
                  </a:ext>
                </a:extLst>
              </p:cNvPr>
              <p:cNvSpPr txBox="1"/>
              <p:nvPr/>
            </p:nvSpPr>
            <p:spPr>
              <a:xfrm>
                <a:off x="442551" y="1121529"/>
                <a:ext cx="8655149" cy="919419"/>
              </a:xfrm>
              <a:prstGeom prst="rect">
                <a:avLst/>
              </a:prstGeom>
              <a:noFill/>
            </p:spPr>
            <p:txBody>
              <a:bodyPr wrap="square" rtlCol="0">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我们假使每个包的信息价值为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𝑉</m:t>
                    </m:r>
                  </m:oMath>
                </a14:m>
                <a:r>
                  <a:rPr lang="zh-CN" altLang="en-US" dirty="0">
                    <a:latin typeface="微软雅黑" panose="020B0503020204020204" pitchFamily="34" charset="-122"/>
                    <a:ea typeface="微软雅黑" panose="020B0503020204020204" pitchFamily="34" charset="-122"/>
                  </a:rPr>
                  <a:t>，接收概率为</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，那么在接收端看来，包的预期价值为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𝑐</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𝐸</m:t>
                        </m:r>
                      </m:e>
                      <m:sub>
                        <m:r>
                          <a:rPr lang="en-US" altLang="zh-CN" b="0" i="1" smtClean="0">
                            <a:latin typeface="Cambria Math" panose="02040503050406030204" pitchFamily="18" charset="0"/>
                            <a:ea typeface="微软雅黑" panose="020B0503020204020204" pitchFamily="34" charset="-122"/>
                          </a:rPr>
                          <m:t>𝑖𝑗</m:t>
                        </m:r>
                      </m:sub>
                    </m:sSub>
                  </m:oMath>
                </a14:m>
                <a:r>
                  <a:rPr lang="zh-CN" altLang="en-US" dirty="0">
                    <a:latin typeface="微软雅黑" panose="020B0503020204020204" pitchFamily="34" charset="-122"/>
                    <a:ea typeface="微软雅黑" panose="020B0503020204020204" pitchFamily="34" charset="-122"/>
                  </a:rPr>
                  <a:t> 为调度变量，则调度问题如下</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 name="文本框 2">
                <a:extLst>
                  <a:ext uri="{FF2B5EF4-FFF2-40B4-BE49-F238E27FC236}">
                    <a16:creationId xmlns:a16="http://schemas.microsoft.com/office/drawing/2014/main" id="{8A6E455A-AB2E-4B17-8831-7BDBE58FCBE3}"/>
                  </a:ext>
                </a:extLst>
              </p:cNvPr>
              <p:cNvSpPr txBox="1">
                <a:spLocks noRot="1" noChangeAspect="1" noMove="1" noResize="1" noEditPoints="1" noAdjustHandles="1" noChangeArrowheads="1" noChangeShapeType="1" noTextEdit="1"/>
              </p:cNvSpPr>
              <p:nvPr/>
            </p:nvSpPr>
            <p:spPr>
              <a:xfrm>
                <a:off x="442551" y="1121529"/>
                <a:ext cx="8655149" cy="919419"/>
              </a:xfrm>
              <a:prstGeom prst="rect">
                <a:avLst/>
              </a:prstGeom>
              <a:blipFill>
                <a:blip r:embed="rId3"/>
                <a:stretch>
                  <a:fillRect l="-634" r="-634" b="-6623"/>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697E5BD1-24E0-4A56-8721-AD5B05C718C6}"/>
              </a:ext>
            </a:extLst>
          </p:cNvPr>
          <p:cNvGrpSpPr/>
          <p:nvPr/>
        </p:nvGrpSpPr>
        <p:grpSpPr>
          <a:xfrm>
            <a:off x="704139" y="2530528"/>
            <a:ext cx="3901561" cy="3034128"/>
            <a:chOff x="6947831" y="3029321"/>
            <a:chExt cx="3901561" cy="3034128"/>
          </a:xfrm>
        </p:grpSpPr>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5166222-0833-4B91-887B-36CED60D3B63}"/>
                    </a:ext>
                  </a:extLst>
                </p:cNvPr>
                <p:cNvSpPr txBox="1"/>
                <p:nvPr/>
              </p:nvSpPr>
              <p:spPr>
                <a:xfrm>
                  <a:off x="8079147" y="3029321"/>
                  <a:ext cx="1827167"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𝐸</m:t>
                                </m:r>
                              </m:lim>
                            </m:limLow>
                          </m:fName>
                          <m:e>
                            <m:nary>
                              <m:naryPr>
                                <m:chr m:val="∑"/>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𝑀</m:t>
                                    </m:r>
                                  </m:sup>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𝑐</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b="0" i="1" smtClean="0">
                                            <a:latin typeface="Cambria Math" panose="02040503050406030204" pitchFamily="18" charset="0"/>
                                          </a:rPr>
                                          <m:t>𝑗</m:t>
                                        </m:r>
                                      </m:sub>
                                    </m:sSub>
                                  </m:e>
                                </m:nary>
                              </m:e>
                            </m:nary>
                          </m:e>
                        </m:func>
                      </m:oMath>
                    </m:oMathPara>
                  </a14:m>
                  <a:endParaRPr lang="zh-CN" altLang="en-US" dirty="0"/>
                </a:p>
              </p:txBody>
            </p:sp>
          </mc:Choice>
          <mc:Fallback xmlns="">
            <p:sp>
              <p:nvSpPr>
                <p:cNvPr id="23" name="文本框 22">
                  <a:extLst>
                    <a:ext uri="{FF2B5EF4-FFF2-40B4-BE49-F238E27FC236}">
                      <a16:creationId xmlns:a16="http://schemas.microsoft.com/office/drawing/2014/main" id="{75166222-0833-4B91-887B-36CED60D3B63}"/>
                    </a:ext>
                  </a:extLst>
                </p:cNvPr>
                <p:cNvSpPr txBox="1">
                  <a:spLocks noRot="1" noChangeAspect="1" noMove="1" noResize="1" noEditPoints="1" noAdjustHandles="1" noChangeArrowheads="1" noChangeShapeType="1" noTextEdit="1"/>
                </p:cNvSpPr>
                <p:nvPr/>
              </p:nvSpPr>
              <p:spPr>
                <a:xfrm>
                  <a:off x="8079147" y="3029321"/>
                  <a:ext cx="1827167" cy="8102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88DFB0D5-684C-4063-9293-0CCD13A865D1}"/>
                    </a:ext>
                  </a:extLst>
                </p:cNvPr>
                <p:cNvSpPr/>
                <p:nvPr/>
              </p:nvSpPr>
              <p:spPr>
                <a:xfrm>
                  <a:off x="6947831" y="4070002"/>
                  <a:ext cx="3901561" cy="9025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nary>
                          <m:naryPr>
                            <m:chr m:val="∑"/>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𝑁</m:t>
                            </m:r>
                          </m:sup>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𝑀</m:t>
                                </m:r>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e>
                            </m:nary>
                          </m:e>
                        </m:nary>
                      </m:oMath>
                    </m:oMathPara>
                  </a14:m>
                  <a:endParaRPr lang="zh-CN" altLang="en-US" i="1" dirty="0"/>
                </a:p>
              </p:txBody>
            </p:sp>
          </mc:Choice>
          <mc:Fallback xmlns="">
            <p:sp>
              <p:nvSpPr>
                <p:cNvPr id="24" name="矩形 23">
                  <a:extLst>
                    <a:ext uri="{FF2B5EF4-FFF2-40B4-BE49-F238E27FC236}">
                      <a16:creationId xmlns:a16="http://schemas.microsoft.com/office/drawing/2014/main" id="{88DFB0D5-684C-4063-9293-0CCD13A865D1}"/>
                    </a:ext>
                  </a:extLst>
                </p:cNvPr>
                <p:cNvSpPr>
                  <a:spLocks noRot="1" noChangeAspect="1" noMove="1" noResize="1" noEditPoints="1" noAdjustHandles="1" noChangeArrowheads="1" noChangeShapeType="1" noTextEdit="1"/>
                </p:cNvSpPr>
                <p:nvPr/>
              </p:nvSpPr>
              <p:spPr>
                <a:xfrm>
                  <a:off x="6947831" y="4070002"/>
                  <a:ext cx="3901561" cy="9025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99F0BB4-63A8-4C67-BBA9-69B0C173B20E}"/>
                    </a:ext>
                  </a:extLst>
                </p:cNvPr>
                <p:cNvSpPr/>
                <p:nvPr/>
              </p:nvSpPr>
              <p:spPr>
                <a:xfrm>
                  <a:off x="8459636" y="5082735"/>
                  <a:ext cx="1446678" cy="391646"/>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𝑐</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𝑉</m:t>
                          </m:r>
                        </m:e>
                        <m:sub>
                          <m:r>
                            <a:rPr lang="en-US" altLang="zh-CN" b="0" i="1" smtClean="0">
                              <a:latin typeface="Cambria Math" panose="02040503050406030204" pitchFamily="18" charset="0"/>
                              <a:ea typeface="微软雅黑" panose="020B0503020204020204" pitchFamily="34" charset="-122"/>
                            </a:rPr>
                            <m:t>𝑗</m:t>
                          </m:r>
                        </m:sub>
                      </m:sSub>
                      <m:r>
                        <a:rPr lang="en-US" altLang="zh-CN" i="1" smtClean="0">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6" name="矩形 5">
                  <a:extLst>
                    <a:ext uri="{FF2B5EF4-FFF2-40B4-BE49-F238E27FC236}">
                      <a16:creationId xmlns:a16="http://schemas.microsoft.com/office/drawing/2014/main" id="{C99F0BB4-63A8-4C67-BBA9-69B0C173B20E}"/>
                    </a:ext>
                  </a:extLst>
                </p:cNvPr>
                <p:cNvSpPr>
                  <a:spLocks noRot="1" noChangeAspect="1" noMove="1" noResize="1" noEditPoints="1" noAdjustHandles="1" noChangeArrowheads="1" noChangeShapeType="1" noTextEdit="1"/>
                </p:cNvSpPr>
                <p:nvPr/>
              </p:nvSpPr>
              <p:spPr>
                <a:xfrm>
                  <a:off x="8459636" y="5082735"/>
                  <a:ext cx="1446678" cy="391646"/>
                </a:xfrm>
                <a:prstGeom prst="rect">
                  <a:avLst/>
                </a:prstGeom>
                <a:blipFill>
                  <a:blip r:embed="rId6"/>
                  <a:stretch>
                    <a:fillRect b="-93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E7AD40E-1FD4-4A04-B183-F4468F754EE2}"/>
                    </a:ext>
                  </a:extLst>
                </p:cNvPr>
                <p:cNvSpPr/>
                <p:nvPr/>
              </p:nvSpPr>
              <p:spPr>
                <a:xfrm>
                  <a:off x="8459636" y="5671803"/>
                  <a:ext cx="1308115" cy="391646"/>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𝐸</m:t>
                          </m:r>
                        </m:e>
                        <m:sub>
                          <m:r>
                            <a:rPr lang="en-US" altLang="zh-CN" i="1">
                              <a:latin typeface="Cambria Math" panose="02040503050406030204" pitchFamily="18" charset="0"/>
                              <a:ea typeface="微软雅黑" panose="020B0503020204020204" pitchFamily="34" charset="-122"/>
                            </a:rPr>
                            <m:t>𝑖𝑗</m:t>
                          </m:r>
                        </m:sub>
                      </m:sSub>
                      <m:r>
                        <a:rPr lang="en-US" altLang="zh-CN" i="1">
                          <a:latin typeface="Cambria Math" panose="02040503050406030204" pitchFamily="18" charset="0"/>
                          <a:ea typeface="Cambria Math" panose="02040503050406030204" pitchFamily="18" charset="0"/>
                        </a:rPr>
                        <m:t>∈(0,1)</m:t>
                      </m:r>
                    </m:oMath>
                  </a14:m>
                  <a:r>
                    <a:rPr lang="zh-CN" altLang="en-US"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7" name="矩形 6">
                  <a:extLst>
                    <a:ext uri="{FF2B5EF4-FFF2-40B4-BE49-F238E27FC236}">
                      <a16:creationId xmlns:a16="http://schemas.microsoft.com/office/drawing/2014/main" id="{EE7AD40E-1FD4-4A04-B183-F4468F754EE2}"/>
                    </a:ext>
                  </a:extLst>
                </p:cNvPr>
                <p:cNvSpPr>
                  <a:spLocks noRot="1" noChangeAspect="1" noMove="1" noResize="1" noEditPoints="1" noAdjustHandles="1" noChangeArrowheads="1" noChangeShapeType="1" noTextEdit="1"/>
                </p:cNvSpPr>
                <p:nvPr/>
              </p:nvSpPr>
              <p:spPr>
                <a:xfrm>
                  <a:off x="8459636" y="5671803"/>
                  <a:ext cx="1308115" cy="391646"/>
                </a:xfrm>
                <a:prstGeom prst="rect">
                  <a:avLst/>
                </a:prstGeom>
                <a:blipFill>
                  <a:blip r:embed="rId7"/>
                  <a:stretch>
                    <a:fillRect b="-7813"/>
                  </a:stretch>
                </a:blipFill>
              </p:spPr>
              <p:txBody>
                <a:bodyPr/>
                <a:lstStyle/>
                <a:p>
                  <a:r>
                    <a:rPr lang="zh-CN" altLang="en-US">
                      <a:noFill/>
                    </a:rPr>
                    <a:t> </a:t>
                  </a:r>
                </a:p>
              </p:txBody>
            </p:sp>
          </mc:Fallback>
        </mc:AlternateContent>
      </p:grpSp>
      <p:pic>
        <p:nvPicPr>
          <p:cNvPr id="22" name="图片 21">
            <a:extLst>
              <a:ext uri="{FF2B5EF4-FFF2-40B4-BE49-F238E27FC236}">
                <a16:creationId xmlns:a16="http://schemas.microsoft.com/office/drawing/2014/main" id="{301F2A6B-66B4-4D68-9172-22D753E7446E}"/>
              </a:ext>
            </a:extLst>
          </p:cNvPr>
          <p:cNvPicPr>
            <a:picLocks noChangeAspect="1"/>
          </p:cNvPicPr>
          <p:nvPr/>
        </p:nvPicPr>
        <p:blipFill rotWithShape="1">
          <a:blip r:embed="rId8"/>
          <a:srcRect r="19747"/>
          <a:stretch/>
        </p:blipFill>
        <p:spPr>
          <a:xfrm>
            <a:off x="5661094" y="1738835"/>
            <a:ext cx="5104215" cy="4617515"/>
          </a:xfrm>
          <a:prstGeom prst="rect">
            <a:avLst/>
          </a:prstGeom>
        </p:spPr>
      </p:pic>
    </p:spTree>
    <p:extLst>
      <p:ext uri="{BB962C8B-B14F-4D97-AF65-F5344CB8AC3E}">
        <p14:creationId xmlns:p14="http://schemas.microsoft.com/office/powerpoint/2010/main" val="91107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2" name="组合 29">
            <a:extLst>
              <a:ext uri="{FF2B5EF4-FFF2-40B4-BE49-F238E27FC236}">
                <a16:creationId xmlns:a16="http://schemas.microsoft.com/office/drawing/2014/main" id="{C2C97E70-9246-46EF-BA21-FBB2757C31C5}"/>
              </a:ext>
            </a:extLst>
          </p:cNvPr>
          <p:cNvGrpSpPr/>
          <p:nvPr/>
        </p:nvGrpSpPr>
        <p:grpSpPr>
          <a:xfrm>
            <a:off x="0" y="-14287"/>
            <a:ext cx="4429125" cy="574675"/>
            <a:chOff x="0" y="-14814"/>
            <a:chExt cx="4429053" cy="574396"/>
          </a:xfrm>
        </p:grpSpPr>
        <p:sp>
          <p:nvSpPr>
            <p:cNvPr id="66" name="矩形 65">
              <a:extLst>
                <a:ext uri="{FF2B5EF4-FFF2-40B4-BE49-F238E27FC236}">
                  <a16:creationId xmlns:a16="http://schemas.microsoft.com/office/drawing/2014/main" id="{58225C98-29D2-47DD-828C-1F199A20640C}"/>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70" name="文本框 31">
              <a:extLst>
                <a:ext uri="{FF2B5EF4-FFF2-40B4-BE49-F238E27FC236}">
                  <a16:creationId xmlns:a16="http://schemas.microsoft.com/office/drawing/2014/main" id="{38E7655D-C77C-4A91-82AC-C581665EBF18}"/>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71" name="文本框 61">
            <a:extLst>
              <a:ext uri="{FF2B5EF4-FFF2-40B4-BE49-F238E27FC236}">
                <a16:creationId xmlns:a16="http://schemas.microsoft.com/office/drawing/2014/main" id="{B4294870-8973-459C-8097-EB5177BE09DB}"/>
              </a:ext>
            </a:extLst>
          </p:cNvPr>
          <p:cNvSpPr txBox="1"/>
          <p:nvPr/>
        </p:nvSpPr>
        <p:spPr>
          <a:xfrm>
            <a:off x="873302" y="774386"/>
            <a:ext cx="2131155"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C00000"/>
                </a:solidFill>
                <a:latin typeface="微软雅黑" panose="020B0503020204020204" pitchFamily="34" charset="-122"/>
                <a:ea typeface="微软雅黑" panose="020B0503020204020204" pitchFamily="34" charset="-122"/>
              </a:rPr>
              <a:t>仿真参数及场景</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5" name="表格 14">
            <a:extLst>
              <a:ext uri="{FF2B5EF4-FFF2-40B4-BE49-F238E27FC236}">
                <a16:creationId xmlns:a16="http://schemas.microsoft.com/office/drawing/2014/main" id="{6E9AE290-5130-4B74-B32C-BD4ED8DB2ED6}"/>
              </a:ext>
            </a:extLst>
          </p:cNvPr>
          <p:cNvGraphicFramePr>
            <a:graphicFrameLocks noGrp="1"/>
          </p:cNvGraphicFramePr>
          <p:nvPr>
            <p:extLst>
              <p:ext uri="{D42A27DB-BD31-4B8C-83A1-F6EECF244321}">
                <p14:modId xmlns:p14="http://schemas.microsoft.com/office/powerpoint/2010/main" val="1622084731"/>
              </p:ext>
            </p:extLst>
          </p:nvPr>
        </p:nvGraphicFramePr>
        <p:xfrm>
          <a:off x="304800" y="2221486"/>
          <a:ext cx="8012220" cy="741680"/>
        </p:xfrm>
        <a:graphic>
          <a:graphicData uri="http://schemas.openxmlformats.org/drawingml/2006/table">
            <a:tbl>
              <a:tblPr firstRow="1" bandRow="1">
                <a:tableStyleId>{5C22544A-7EE6-4342-B048-85BDC9FD1C3A}</a:tableStyleId>
              </a:tblPr>
              <a:tblGrid>
                <a:gridCol w="1538709">
                  <a:extLst>
                    <a:ext uri="{9D8B030D-6E8A-4147-A177-3AD203B41FA5}">
                      <a16:colId xmlns:a16="http://schemas.microsoft.com/office/drawing/2014/main" val="2967123218"/>
                    </a:ext>
                  </a:extLst>
                </a:gridCol>
                <a:gridCol w="1538709">
                  <a:extLst>
                    <a:ext uri="{9D8B030D-6E8A-4147-A177-3AD203B41FA5}">
                      <a16:colId xmlns:a16="http://schemas.microsoft.com/office/drawing/2014/main" val="2534696987"/>
                    </a:ext>
                  </a:extLst>
                </a:gridCol>
                <a:gridCol w="1742158">
                  <a:extLst>
                    <a:ext uri="{9D8B030D-6E8A-4147-A177-3AD203B41FA5}">
                      <a16:colId xmlns:a16="http://schemas.microsoft.com/office/drawing/2014/main" val="3698424214"/>
                    </a:ext>
                  </a:extLst>
                </a:gridCol>
                <a:gridCol w="1596322">
                  <a:extLst>
                    <a:ext uri="{9D8B030D-6E8A-4147-A177-3AD203B41FA5}">
                      <a16:colId xmlns:a16="http://schemas.microsoft.com/office/drawing/2014/main" val="529695794"/>
                    </a:ext>
                  </a:extLst>
                </a:gridCol>
                <a:gridCol w="1596322">
                  <a:extLst>
                    <a:ext uri="{9D8B030D-6E8A-4147-A177-3AD203B41FA5}">
                      <a16:colId xmlns:a16="http://schemas.microsoft.com/office/drawing/2014/main" val="4286731319"/>
                    </a:ext>
                  </a:extLst>
                </a:gridCol>
              </a:tblGrid>
              <a:tr h="370840">
                <a:tc>
                  <a:txBody>
                    <a:bodyPr/>
                    <a:lstStyle/>
                    <a:p>
                      <a:pPr algn="ctr"/>
                      <a:r>
                        <a:rPr lang="zh-CN" altLang="en-US" sz="1400" dirty="0">
                          <a:latin typeface="微软雅黑" panose="020B0503020204020204" pitchFamily="34" charset="-122"/>
                          <a:ea typeface="微软雅黑" panose="020B0503020204020204" pitchFamily="34" charset="-122"/>
                        </a:rPr>
                        <a:t>路口类型</a:t>
                      </a:r>
                    </a:p>
                  </a:txBody>
                  <a:tcPr/>
                </a:tc>
                <a:tc>
                  <a:txBody>
                    <a:bodyPr/>
                    <a:lstStyle/>
                    <a:p>
                      <a:pPr algn="ctr"/>
                      <a:r>
                        <a:rPr lang="zh-CN" altLang="en-US" sz="1400" dirty="0">
                          <a:latin typeface="微软雅黑" panose="020B0503020204020204" pitchFamily="34" charset="-122"/>
                          <a:ea typeface="微软雅黑" panose="020B0503020204020204" pitchFamily="34" charset="-122"/>
                        </a:rPr>
                        <a:t>路宽</a:t>
                      </a:r>
                      <a:r>
                        <a:rPr lang="en-US" altLang="zh-CN" sz="1400" dirty="0">
                          <a:latin typeface="微软雅黑" panose="020B0503020204020204" pitchFamily="34" charset="-122"/>
                          <a:ea typeface="微软雅黑" panose="020B0503020204020204" pitchFamily="34" charset="-122"/>
                        </a:rPr>
                        <a:t>/m</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车辆速度</a:t>
                      </a:r>
                      <a:r>
                        <a:rPr lang="en-US" altLang="zh-CN" sz="1400" dirty="0">
                          <a:latin typeface="微软雅黑" panose="020B0503020204020204" pitchFamily="34" charset="-122"/>
                          <a:ea typeface="微软雅黑" panose="020B0503020204020204" pitchFamily="34" charset="-122"/>
                        </a:rPr>
                        <a:t>/ m/s</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车辆加速度</a:t>
                      </a:r>
                      <a:r>
                        <a:rPr lang="en-US" altLang="zh-CN" sz="1400" dirty="0">
                          <a:latin typeface="微软雅黑" panose="020B0503020204020204" pitchFamily="34" charset="-122"/>
                          <a:ea typeface="微软雅黑" panose="020B0503020204020204" pitchFamily="34" charset="-122"/>
                        </a:rPr>
                        <a:t>/m/s</a:t>
                      </a:r>
                      <a:r>
                        <a:rPr lang="en-US" altLang="zh-CN" sz="1400" baseline="300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a:latin typeface="微软雅黑" panose="020B0503020204020204" pitchFamily="34" charset="-122"/>
                          <a:ea typeface="微软雅黑" panose="020B0503020204020204" pitchFamily="34" charset="-122"/>
                        </a:rPr>
                        <a:t>设施</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路口</a:t>
                      </a:r>
                      <a:r>
                        <a:rPr lang="en-US" altLang="zh-CN" sz="1400" dirty="0">
                          <a:latin typeface="微软雅黑" panose="020B0503020204020204" pitchFamily="34" charset="-122"/>
                          <a:ea typeface="微软雅黑" panose="020B0503020204020204" pitchFamily="34" charset="-122"/>
                        </a:rPr>
                        <a:t>/m</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460907205"/>
                  </a:ext>
                </a:extLst>
              </a:tr>
              <a:tr h="370840">
                <a:tc>
                  <a:txBody>
                    <a:bodyPr/>
                    <a:lstStyle/>
                    <a:p>
                      <a:pPr algn="ctr"/>
                      <a:r>
                        <a:rPr lang="zh-CN" altLang="en-US" sz="1400" dirty="0">
                          <a:latin typeface="微软雅黑" panose="020B0503020204020204" pitchFamily="34" charset="-122"/>
                          <a:ea typeface="微软雅黑" panose="020B0503020204020204" pitchFamily="34" charset="-122"/>
                        </a:rPr>
                        <a:t>单车道十字口</a:t>
                      </a: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3.5</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[5,15]</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[-5, 5]</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algn="ctr"/>
                      <a:r>
                        <a:rPr lang="en-US" altLang="zh-CN" sz="1400" dirty="0">
                          <a:latin typeface="Arial" panose="020B0604020202020204" pitchFamily="34" charset="0"/>
                          <a:ea typeface="微软雅黑" panose="020B0503020204020204" pitchFamily="34" charset="-122"/>
                          <a:cs typeface="Arial" panose="020B0604020202020204" pitchFamily="34" charset="0"/>
                        </a:rPr>
                        <a:t>100</a:t>
                      </a:r>
                      <a:endParaRPr lang="zh-CN" altLang="en-US" sz="1400" dirty="0">
                        <a:latin typeface="Arial" panose="020B0604020202020204" pitchFamily="34" charset="0"/>
                        <a:ea typeface="微软雅黑" panose="020B0503020204020204" pitchFamily="34" charset="-122"/>
                        <a:cs typeface="Arial" panose="020B0604020202020204" pitchFamily="34" charset="0"/>
                      </a:endParaRPr>
                    </a:p>
                  </a:txBody>
                  <a:tcPr/>
                </a:tc>
                <a:extLst>
                  <a:ext uri="{0D108BD9-81ED-4DB2-BD59-A6C34878D82A}">
                    <a16:rowId xmlns:a16="http://schemas.microsoft.com/office/drawing/2014/main" val="3616941713"/>
                  </a:ext>
                </a:extLst>
              </a:tr>
            </a:tbl>
          </a:graphicData>
        </a:graphic>
      </p:graphicFrame>
      <p:graphicFrame>
        <p:nvGraphicFramePr>
          <p:cNvPr id="20" name="表格 19">
            <a:extLst>
              <a:ext uri="{FF2B5EF4-FFF2-40B4-BE49-F238E27FC236}">
                <a16:creationId xmlns:a16="http://schemas.microsoft.com/office/drawing/2014/main" id="{3A1D1BC9-6573-4814-8055-F3412112EE46}"/>
              </a:ext>
            </a:extLst>
          </p:cNvPr>
          <p:cNvGraphicFramePr>
            <a:graphicFrameLocks noGrp="1"/>
          </p:cNvGraphicFramePr>
          <p:nvPr>
            <p:extLst>
              <p:ext uri="{D42A27DB-BD31-4B8C-83A1-F6EECF244321}">
                <p14:modId xmlns:p14="http://schemas.microsoft.com/office/powerpoint/2010/main" val="1658371985"/>
              </p:ext>
            </p:extLst>
          </p:nvPr>
        </p:nvGraphicFramePr>
        <p:xfrm>
          <a:off x="305488" y="3639316"/>
          <a:ext cx="65024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67123218"/>
                    </a:ext>
                  </a:extLst>
                </a:gridCol>
                <a:gridCol w="1625600">
                  <a:extLst>
                    <a:ext uri="{9D8B030D-6E8A-4147-A177-3AD203B41FA5}">
                      <a16:colId xmlns:a16="http://schemas.microsoft.com/office/drawing/2014/main" val="2534696987"/>
                    </a:ext>
                  </a:extLst>
                </a:gridCol>
                <a:gridCol w="1625600">
                  <a:extLst>
                    <a:ext uri="{9D8B030D-6E8A-4147-A177-3AD203B41FA5}">
                      <a16:colId xmlns:a16="http://schemas.microsoft.com/office/drawing/2014/main" val="3698424214"/>
                    </a:ext>
                  </a:extLst>
                </a:gridCol>
                <a:gridCol w="1625600">
                  <a:extLst>
                    <a:ext uri="{9D8B030D-6E8A-4147-A177-3AD203B41FA5}">
                      <a16:colId xmlns:a16="http://schemas.microsoft.com/office/drawing/2014/main" val="529695794"/>
                    </a:ext>
                  </a:extLst>
                </a:gridCol>
              </a:tblGrid>
              <a:tr h="370840">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状态参数</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控制变量</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状态权重</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采样周期</a:t>
                      </a:r>
                    </a:p>
                  </a:txBody>
                  <a:tcPr/>
                </a:tc>
                <a:extLst>
                  <a:ext uri="{0D108BD9-81ED-4DB2-BD59-A6C34878D82A}">
                    <a16:rowId xmlns:a16="http://schemas.microsoft.com/office/drawing/2014/main" val="2460907205"/>
                  </a:ext>
                </a:extLst>
              </a:tr>
              <a:tr h="370840">
                <a:tc>
                  <a:txBody>
                    <a:bodyPr/>
                    <a:lstStyle/>
                    <a:p>
                      <a:pPr marL="0" algn="ctr" defTabSz="914400" rtl="0" eaLnBrk="1" latinLnBrk="0" hangingPunct="1"/>
                      <a:r>
                        <a:rPr lang="en-US" altLang="zh-CN"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{x , y,  </a:t>
                      </a:r>
                      <a:r>
                        <a:rPr lang="en-US" altLang="zh-CN" sz="1400" b="0" kern="1200" dirty="0" err="1">
                          <a:solidFill>
                            <a:schemeClr val="tx1"/>
                          </a:solidFill>
                          <a:latin typeface="Arial" panose="020B0604020202020204" pitchFamily="34" charset="0"/>
                          <a:ea typeface="微软雅黑" panose="020B0503020204020204" pitchFamily="34" charset="-122"/>
                          <a:cs typeface="Arial" panose="020B0604020202020204" pitchFamily="34" charset="0"/>
                        </a:rPr>
                        <a:t>v</a:t>
                      </a:r>
                      <a:r>
                        <a:rPr lang="en-US" altLang="zh-CN" sz="1400" b="0" kern="1200" baseline="-25000" dirty="0" err="1">
                          <a:solidFill>
                            <a:schemeClr val="tx1"/>
                          </a:solidFill>
                          <a:latin typeface="Arial" panose="020B0604020202020204" pitchFamily="34" charset="0"/>
                          <a:ea typeface="微软雅黑" panose="020B0503020204020204" pitchFamily="34" charset="-122"/>
                          <a:cs typeface="Arial" panose="020B0604020202020204" pitchFamily="34" charset="0"/>
                        </a:rPr>
                        <a:t>x</a:t>
                      </a:r>
                      <a:r>
                        <a:rPr lang="en-US" altLang="zh-CN"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 </a:t>
                      </a:r>
                      <a:r>
                        <a:rPr lang="en-US" altLang="zh-CN" sz="1400" b="0" kern="1200" dirty="0" err="1">
                          <a:solidFill>
                            <a:schemeClr val="tx1"/>
                          </a:solidFill>
                          <a:latin typeface="Arial" panose="020B0604020202020204" pitchFamily="34" charset="0"/>
                          <a:ea typeface="微软雅黑" panose="020B0503020204020204" pitchFamily="34" charset="-122"/>
                          <a:cs typeface="Arial" panose="020B0604020202020204" pitchFamily="34" charset="0"/>
                        </a:rPr>
                        <a:t>v</a:t>
                      </a:r>
                      <a:r>
                        <a:rPr lang="en-US" altLang="zh-CN" sz="1400" b="0" kern="1200" baseline="-25000" dirty="0" err="1">
                          <a:solidFill>
                            <a:schemeClr val="tx1"/>
                          </a:solidFill>
                          <a:latin typeface="Arial" panose="020B0604020202020204" pitchFamily="34" charset="0"/>
                          <a:ea typeface="微软雅黑" panose="020B0503020204020204" pitchFamily="34" charset="-122"/>
                          <a:cs typeface="Arial" panose="020B0604020202020204" pitchFamily="34" charset="0"/>
                        </a:rPr>
                        <a:t>y</a:t>
                      </a:r>
                      <a:r>
                        <a:rPr lang="en-US" altLang="zh-CN"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zh-CN" altLang="en-US" sz="1400" b="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{a</a:t>
                      </a:r>
                      <a:r>
                        <a:rPr lang="en-US" altLang="zh-CN" sz="1400" b="0" kern="1200" baseline="-25000" dirty="0">
                          <a:solidFill>
                            <a:schemeClr val="tx1"/>
                          </a:solidFill>
                          <a:latin typeface="微软雅黑" panose="020B0503020204020204" pitchFamily="34" charset="-122"/>
                          <a:ea typeface="微软雅黑" panose="020B0503020204020204" pitchFamily="34" charset="-122"/>
                          <a:cs typeface="+mn-cs"/>
                        </a:rPr>
                        <a:t>x</a:t>
                      </a:r>
                      <a:r>
                        <a:rPr lang="en-US" altLang="zh-CN" sz="1400" b="0" kern="1200" dirty="0">
                          <a:solidFill>
                            <a:schemeClr val="tx1"/>
                          </a:solidFill>
                          <a:latin typeface="微软雅黑" panose="020B0503020204020204" pitchFamily="34" charset="-122"/>
                          <a:ea typeface="微软雅黑" panose="020B0503020204020204" pitchFamily="34" charset="-122"/>
                          <a:cs typeface="+mn-cs"/>
                        </a:rPr>
                        <a:t>, a</a:t>
                      </a:r>
                      <a:r>
                        <a:rPr lang="en-US" altLang="zh-CN" sz="1400" b="0" kern="1200" baseline="-25000" dirty="0">
                          <a:solidFill>
                            <a:schemeClr val="tx1"/>
                          </a:solidFill>
                          <a:latin typeface="微软雅黑" panose="020B0503020204020204" pitchFamily="34" charset="-122"/>
                          <a:ea typeface="微软雅黑" panose="020B0503020204020204" pitchFamily="34" charset="-122"/>
                          <a:cs typeface="+mn-cs"/>
                        </a:rPr>
                        <a:t>y</a:t>
                      </a:r>
                      <a:r>
                        <a:rPr lang="en-US" altLang="zh-CN" sz="1400" b="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{100,100,1,1}</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50ms</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616941713"/>
                  </a:ext>
                </a:extLst>
              </a:tr>
            </a:tbl>
          </a:graphicData>
        </a:graphic>
      </p:graphicFrame>
      <p:graphicFrame>
        <p:nvGraphicFramePr>
          <p:cNvPr id="21" name="表格 20">
            <a:extLst>
              <a:ext uri="{FF2B5EF4-FFF2-40B4-BE49-F238E27FC236}">
                <a16:creationId xmlns:a16="http://schemas.microsoft.com/office/drawing/2014/main" id="{BE252A26-0E50-42C2-A436-D4F28DE11729}"/>
              </a:ext>
            </a:extLst>
          </p:cNvPr>
          <p:cNvGraphicFramePr>
            <a:graphicFrameLocks noGrp="1"/>
          </p:cNvGraphicFramePr>
          <p:nvPr>
            <p:extLst>
              <p:ext uri="{D42A27DB-BD31-4B8C-83A1-F6EECF244321}">
                <p14:modId xmlns:p14="http://schemas.microsoft.com/office/powerpoint/2010/main" val="1888175167"/>
              </p:ext>
            </p:extLst>
          </p:nvPr>
        </p:nvGraphicFramePr>
        <p:xfrm>
          <a:off x="289716" y="5111578"/>
          <a:ext cx="6502400" cy="73352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67123218"/>
                    </a:ext>
                  </a:extLst>
                </a:gridCol>
                <a:gridCol w="1625600">
                  <a:extLst>
                    <a:ext uri="{9D8B030D-6E8A-4147-A177-3AD203B41FA5}">
                      <a16:colId xmlns:a16="http://schemas.microsoft.com/office/drawing/2014/main" val="2534696987"/>
                    </a:ext>
                  </a:extLst>
                </a:gridCol>
                <a:gridCol w="1625600">
                  <a:extLst>
                    <a:ext uri="{9D8B030D-6E8A-4147-A177-3AD203B41FA5}">
                      <a16:colId xmlns:a16="http://schemas.microsoft.com/office/drawing/2014/main" val="3698424214"/>
                    </a:ext>
                  </a:extLst>
                </a:gridCol>
                <a:gridCol w="1625600">
                  <a:extLst>
                    <a:ext uri="{9D8B030D-6E8A-4147-A177-3AD203B41FA5}">
                      <a16:colId xmlns:a16="http://schemas.microsoft.com/office/drawing/2014/main" val="529695794"/>
                    </a:ext>
                  </a:extLst>
                </a:gridCol>
              </a:tblGrid>
              <a:tr h="362689">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虚拟帧时隙数目</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发射功率</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接受门限</a:t>
                      </a:r>
                    </a:p>
                  </a:txBody>
                  <a:tcPr/>
                </a:tc>
                <a:tc>
                  <a:txBody>
                    <a:bodyPr/>
                    <a:lstStyle/>
                    <a:p>
                      <a:pPr marL="0" algn="ctr" defTabSz="914400" rtl="0" eaLnBrk="1" latinLnBrk="0" hangingPunct="1"/>
                      <a:r>
                        <a:rPr lang="zh-CN" altLang="en-US" sz="1400" b="1" kern="1200" dirty="0">
                          <a:solidFill>
                            <a:schemeClr val="lt1"/>
                          </a:solidFill>
                          <a:latin typeface="微软雅黑" panose="020B0503020204020204" pitchFamily="34" charset="-122"/>
                          <a:ea typeface="微软雅黑" panose="020B0503020204020204" pitchFamily="34" charset="-122"/>
                          <a:cs typeface="+mn-cs"/>
                        </a:rPr>
                        <a:t>噪声功率</a:t>
                      </a:r>
                    </a:p>
                  </a:txBody>
                  <a:tcPr/>
                </a:tc>
                <a:extLst>
                  <a:ext uri="{0D108BD9-81ED-4DB2-BD59-A6C34878D82A}">
                    <a16:rowId xmlns:a16="http://schemas.microsoft.com/office/drawing/2014/main" val="2460907205"/>
                  </a:ext>
                </a:extLst>
              </a:tr>
              <a:tr h="370840">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5</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20dBm</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8db</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lang="en-US" altLang="zh-CN" sz="1400" b="0" kern="1200" dirty="0">
                          <a:solidFill>
                            <a:schemeClr val="tx1"/>
                          </a:solidFill>
                          <a:latin typeface="微软雅黑" panose="020B0503020204020204" pitchFamily="34" charset="-122"/>
                          <a:ea typeface="微软雅黑" panose="020B0503020204020204" pitchFamily="34" charset="-122"/>
                          <a:cs typeface="+mn-cs"/>
                        </a:rPr>
                        <a:t>-99dBm</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extLst>
                  <a:ext uri="{0D108BD9-81ED-4DB2-BD59-A6C34878D82A}">
                    <a16:rowId xmlns:a16="http://schemas.microsoft.com/office/drawing/2014/main" val="3616941713"/>
                  </a:ext>
                </a:extLst>
              </a:tr>
            </a:tbl>
          </a:graphicData>
        </a:graphic>
      </p:graphicFrame>
      <p:sp>
        <p:nvSpPr>
          <p:cNvPr id="16" name="文本框 15">
            <a:extLst>
              <a:ext uri="{FF2B5EF4-FFF2-40B4-BE49-F238E27FC236}">
                <a16:creationId xmlns:a16="http://schemas.microsoft.com/office/drawing/2014/main" id="{2170B638-9F7F-4F27-96E2-91C38FF03F84}"/>
              </a:ext>
            </a:extLst>
          </p:cNvPr>
          <p:cNvSpPr txBox="1"/>
          <p:nvPr/>
        </p:nvSpPr>
        <p:spPr>
          <a:xfrm>
            <a:off x="2267266" y="1675114"/>
            <a:ext cx="175760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道路与车辆参数</a:t>
            </a:r>
          </a:p>
        </p:txBody>
      </p:sp>
      <p:sp>
        <p:nvSpPr>
          <p:cNvPr id="23" name="文本框 22">
            <a:extLst>
              <a:ext uri="{FF2B5EF4-FFF2-40B4-BE49-F238E27FC236}">
                <a16:creationId xmlns:a16="http://schemas.microsoft.com/office/drawing/2014/main" id="{E74E380E-211F-484C-B180-5C8B11055A98}"/>
              </a:ext>
            </a:extLst>
          </p:cNvPr>
          <p:cNvSpPr txBox="1"/>
          <p:nvPr/>
        </p:nvSpPr>
        <p:spPr>
          <a:xfrm>
            <a:off x="2276597" y="3247288"/>
            <a:ext cx="1001826"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控制参数</a:t>
            </a:r>
          </a:p>
        </p:txBody>
      </p:sp>
      <p:sp>
        <p:nvSpPr>
          <p:cNvPr id="24" name="文本框 23">
            <a:extLst>
              <a:ext uri="{FF2B5EF4-FFF2-40B4-BE49-F238E27FC236}">
                <a16:creationId xmlns:a16="http://schemas.microsoft.com/office/drawing/2014/main" id="{41F71C93-641C-4A7A-A206-46C99F4A86B5}"/>
              </a:ext>
            </a:extLst>
          </p:cNvPr>
          <p:cNvSpPr txBox="1"/>
          <p:nvPr/>
        </p:nvSpPr>
        <p:spPr>
          <a:xfrm>
            <a:off x="2276597" y="4718592"/>
            <a:ext cx="101565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通信参数</a:t>
            </a:r>
          </a:p>
        </p:txBody>
      </p:sp>
      <p:pic>
        <p:nvPicPr>
          <p:cNvPr id="25" name="图片 24">
            <a:extLst>
              <a:ext uri="{FF2B5EF4-FFF2-40B4-BE49-F238E27FC236}">
                <a16:creationId xmlns:a16="http://schemas.microsoft.com/office/drawing/2014/main" id="{8CD718EC-5B47-49BE-BC9C-E1B6E3DE684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1183" y="2350155"/>
            <a:ext cx="4413652" cy="3854704"/>
          </a:xfrm>
          <a:prstGeom prst="rect">
            <a:avLst/>
          </a:prstGeom>
        </p:spPr>
      </p:pic>
      <p:pic>
        <p:nvPicPr>
          <p:cNvPr id="26" name="图片 25">
            <a:extLst>
              <a:ext uri="{FF2B5EF4-FFF2-40B4-BE49-F238E27FC236}">
                <a16:creationId xmlns:a16="http://schemas.microsoft.com/office/drawing/2014/main" id="{266A699F-5B9F-4540-B57D-A84387EEEC1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99606" y="1843230"/>
            <a:ext cx="687062" cy="687062"/>
          </a:xfrm>
          <a:prstGeom prst="rect">
            <a:avLst/>
          </a:prstGeom>
        </p:spPr>
      </p:pic>
    </p:spTree>
    <p:custDataLst>
      <p:tags r:id="rId1"/>
    </p:custDataLst>
    <p:extLst>
      <p:ext uri="{BB962C8B-B14F-4D97-AF65-F5344CB8AC3E}">
        <p14:creationId xmlns:p14="http://schemas.microsoft.com/office/powerpoint/2010/main" val="1191887959"/>
      </p:ext>
    </p:ext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2303648D-5E80-4394-ABA0-6FEB647B4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7225" y="871107"/>
            <a:ext cx="4517975" cy="2541361"/>
          </a:xfrm>
          <a:prstGeom prst="rect">
            <a:avLst/>
          </a:prstGeom>
        </p:spPr>
      </p:pic>
      <p:grpSp>
        <p:nvGrpSpPr>
          <p:cNvPr id="5" name="组合 3"/>
          <p:cNvGrpSpPr/>
          <p:nvPr/>
        </p:nvGrpSpPr>
        <p:grpSpPr>
          <a:xfrm>
            <a:off x="54539" y="676679"/>
            <a:ext cx="1003495" cy="419100"/>
            <a:chOff x="259207" y="208195"/>
            <a:chExt cx="1339394" cy="559865"/>
          </a:xfrm>
        </p:grpSpPr>
        <p:sp>
          <p:nvSpPr>
            <p:cNvPr id="6" name="矩形 75"/>
            <p:cNvSpPr/>
            <p:nvPr>
              <p:custDataLst>
                <p:tags r:id="rId3"/>
              </p:custDataLst>
            </p:nvPr>
          </p:nvSpPr>
          <p:spPr>
            <a:xfrm>
              <a:off x="1352035" y="208195"/>
              <a:ext cx="246566" cy="555054"/>
            </a:xfrm>
            <a:prstGeom prst="rect">
              <a:avLst/>
            </a:prstGeom>
            <a:noFill/>
            <a:ln w="9525">
              <a:noFill/>
            </a:ln>
          </p:spPr>
          <p:txBody>
            <a:bodyPr wrap="none" anchor="t">
              <a:spAutoFit/>
            </a:bodyPr>
            <a:lstStyle/>
            <a:p>
              <a:endParaRPr lang="zh-CN" altLang="en-US" sz="2100" b="1" dirty="0">
                <a:solidFill>
                  <a:srgbClr val="404040"/>
                </a:solidFill>
                <a:latin typeface="微软雅黑" panose="020B0503020204020204" pitchFamily="34" charset="-122"/>
                <a:ea typeface="微软雅黑" panose="020B0503020204020204" pitchFamily="34" charset="-122"/>
                <a:sym typeface="Century Gothic" panose="020B0502020202020204" pitchFamily="34" charset="0"/>
              </a:endParaRPr>
            </a:p>
          </p:txBody>
        </p:sp>
        <p:grpSp>
          <p:nvGrpSpPr>
            <p:cNvPr id="7" name="组合 6"/>
            <p:cNvGrpSpPr/>
            <p:nvPr/>
          </p:nvGrpSpPr>
          <p:grpSpPr>
            <a:xfrm>
              <a:off x="259207" y="408616"/>
              <a:ext cx="942370" cy="359444"/>
              <a:chOff x="327446" y="487023"/>
              <a:chExt cx="942370" cy="359444"/>
            </a:xfrm>
            <a:solidFill>
              <a:srgbClr val="B7262D"/>
            </a:solidFill>
          </p:grpSpPr>
          <p:sp>
            <p:nvSpPr>
              <p:cNvPr id="8" name="燕尾形 15"/>
              <p:cNvSpPr/>
              <p:nvPr>
                <p:custDataLst>
                  <p:tags r:id="rId4"/>
                </p:custDataLst>
              </p:nvPr>
            </p:nvSpPr>
            <p:spPr>
              <a:xfrm>
                <a:off x="327446"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sp>
            <p:nvSpPr>
              <p:cNvPr id="9" name="燕尾形 34"/>
              <p:cNvSpPr/>
              <p:nvPr>
                <p:custDataLst>
                  <p:tags r:id="rId5"/>
                </p:custDataLst>
              </p:nvPr>
            </p:nvSpPr>
            <p:spPr>
              <a:xfrm>
                <a:off x="955918" y="487023"/>
                <a:ext cx="313898" cy="359444"/>
              </a:xfrm>
              <a:prstGeom prst="chevron">
                <a:avLst/>
              </a:prstGeom>
              <a:grp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ysClr val="windowText" lastClr="000000"/>
                  </a:solidFill>
                  <a:latin typeface="微软雅黑" panose="020B0503020204020204" pitchFamily="34" charset="-122"/>
                  <a:ea typeface="微软雅黑" panose="020B0503020204020204" pitchFamily="34" charset="-122"/>
                </a:endParaRPr>
              </a:p>
            </p:txBody>
          </p:sp>
        </p:grpSp>
      </p:grpSp>
      <p:sp>
        <p:nvSpPr>
          <p:cNvPr id="10" name="燕尾形 9"/>
          <p:cNvSpPr/>
          <p:nvPr>
            <p:custDataLst>
              <p:tags r:id="rId2"/>
            </p:custDataLst>
          </p:nvPr>
        </p:nvSpPr>
        <p:spPr>
          <a:xfrm>
            <a:off x="295088" y="822318"/>
            <a:ext cx="235177" cy="269071"/>
          </a:xfrm>
          <a:prstGeom prst="chevron">
            <a:avLst/>
          </a:prstGeom>
          <a:solidFill>
            <a:schemeClr val="tx2"/>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algn="ctr" fontAlgn="base"/>
            <a:endParaRPr lang="zh-CN" altLang="en-US" sz="1350" noProof="1">
              <a:solidFill>
                <a:srgbClr val="336699"/>
              </a:solidFill>
              <a:latin typeface="微软雅黑" panose="020B0503020204020204" pitchFamily="34" charset="-122"/>
              <a:ea typeface="微软雅黑" panose="020B0503020204020204" pitchFamily="34" charset="-122"/>
            </a:endParaRPr>
          </a:p>
        </p:txBody>
      </p:sp>
      <p:grpSp>
        <p:nvGrpSpPr>
          <p:cNvPr id="60" name="组合 29">
            <a:extLst>
              <a:ext uri="{FF2B5EF4-FFF2-40B4-BE49-F238E27FC236}">
                <a16:creationId xmlns:a16="http://schemas.microsoft.com/office/drawing/2014/main" id="{D7AA26FE-6C50-42FA-9637-B0CEE3771A6D}"/>
              </a:ext>
            </a:extLst>
          </p:cNvPr>
          <p:cNvGrpSpPr/>
          <p:nvPr/>
        </p:nvGrpSpPr>
        <p:grpSpPr>
          <a:xfrm>
            <a:off x="0" y="-14287"/>
            <a:ext cx="4429125" cy="574675"/>
            <a:chOff x="0" y="-14814"/>
            <a:chExt cx="4429053" cy="574396"/>
          </a:xfrm>
        </p:grpSpPr>
        <p:sp>
          <p:nvSpPr>
            <p:cNvPr id="61" name="矩形 60">
              <a:extLst>
                <a:ext uri="{FF2B5EF4-FFF2-40B4-BE49-F238E27FC236}">
                  <a16:creationId xmlns:a16="http://schemas.microsoft.com/office/drawing/2014/main" id="{7495EA70-14C2-4F88-AF7A-4165D32BBE69}"/>
                </a:ext>
              </a:extLst>
            </p:cNvPr>
            <p:cNvSpPr/>
            <p:nvPr/>
          </p:nvSpPr>
          <p:spPr>
            <a:xfrm>
              <a:off x="0" y="-14814"/>
              <a:ext cx="609590" cy="55556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strike="noStrike" noProof="1">
                  <a:latin typeface="+mj-lt"/>
                </a:rPr>
                <a:t>四</a:t>
              </a:r>
            </a:p>
          </p:txBody>
        </p:sp>
        <p:sp>
          <p:nvSpPr>
            <p:cNvPr id="62" name="文本框 31">
              <a:extLst>
                <a:ext uri="{FF2B5EF4-FFF2-40B4-BE49-F238E27FC236}">
                  <a16:creationId xmlns:a16="http://schemas.microsoft.com/office/drawing/2014/main" id="{0788B460-5979-4F38-9450-ABD58E581617}"/>
                </a:ext>
              </a:extLst>
            </p:cNvPr>
            <p:cNvSpPr txBox="1">
              <a:spLocks noChangeArrowheads="1"/>
            </p:cNvSpPr>
            <p:nvPr/>
          </p:nvSpPr>
          <p:spPr bwMode="auto">
            <a:xfrm>
              <a:off x="572263" y="36423"/>
              <a:ext cx="3856790" cy="5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Nexa Light" pitchFamily="50" charset="0"/>
                  <a:ea typeface="方正兰亭黑简体"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Nexa Light" pitchFamily="50" charset="0"/>
                  <a:ea typeface="方正兰亭黑简体"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Nexa Light" pitchFamily="50" charset="0"/>
                  <a:ea typeface="方正兰亭黑简体"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Nexa Light" pitchFamily="50" charset="0"/>
                  <a:ea typeface="方正兰亭黑简体"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Nexa Light" pitchFamily="50" charset="0"/>
                  <a:ea typeface="方正兰亭黑简体" pitchFamily="2" charset="-122"/>
                </a:defRPr>
              </a:lvl9pPr>
            </a:lstStyle>
            <a:p>
              <a:pPr fontAlgn="base">
                <a:lnSpc>
                  <a:spcPct val="100000"/>
                </a:lnSpc>
                <a:spcBef>
                  <a:spcPct val="0"/>
                </a:spcBef>
                <a:buNone/>
              </a:pPr>
              <a:r>
                <a:rPr lang="zh-CN" altLang="en-US" b="1" noProof="1">
                  <a:solidFill>
                    <a:schemeClr val="accent5">
                      <a:lumMod val="50000"/>
                    </a:schemeClr>
                  </a:solidFill>
                  <a:latin typeface="微软雅黑" panose="020B0503020204020204" pitchFamily="34" charset="-122"/>
                  <a:ea typeface="微软雅黑" panose="020B0503020204020204" pitchFamily="34" charset="-122"/>
                </a:rPr>
                <a:t>仿真结果</a:t>
              </a:r>
            </a:p>
          </p:txBody>
        </p:sp>
      </p:grpSp>
      <p:sp>
        <p:nvSpPr>
          <p:cNvPr id="63" name="文本框 61">
            <a:extLst>
              <a:ext uri="{FF2B5EF4-FFF2-40B4-BE49-F238E27FC236}">
                <a16:creationId xmlns:a16="http://schemas.microsoft.com/office/drawing/2014/main" id="{369B22A1-7B52-46BF-BDAA-7F09E7A7E7CA}"/>
              </a:ext>
            </a:extLst>
          </p:cNvPr>
          <p:cNvSpPr txBox="1"/>
          <p:nvPr/>
        </p:nvSpPr>
        <p:spPr>
          <a:xfrm>
            <a:off x="873303" y="774386"/>
            <a:ext cx="1767260" cy="40011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单车仿真结果</a:t>
            </a:r>
            <a:endParaRPr kumimoji="0" lang="zh-CN" altLang="en-US" sz="20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a16="http://schemas.microsoft.com/office/drawing/2014/main" id="{54805652-5ED6-43AC-96D2-17BC52DF38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28749" y="800083"/>
            <a:ext cx="4623491" cy="2600714"/>
          </a:xfrm>
          <a:prstGeom prst="rect">
            <a:avLst/>
          </a:prstGeom>
        </p:spPr>
      </p:pic>
      <p:pic>
        <p:nvPicPr>
          <p:cNvPr id="19" name="图片 18">
            <a:extLst>
              <a:ext uri="{FF2B5EF4-FFF2-40B4-BE49-F238E27FC236}">
                <a16:creationId xmlns:a16="http://schemas.microsoft.com/office/drawing/2014/main" id="{CEDF56CF-D31B-474D-BB8F-A1511E187C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712" y="3482266"/>
            <a:ext cx="4517975" cy="2541360"/>
          </a:xfrm>
          <a:prstGeom prst="rect">
            <a:avLst/>
          </a:prstGeom>
        </p:spPr>
      </p:pic>
      <p:pic>
        <p:nvPicPr>
          <p:cNvPr id="21" name="图片 20">
            <a:extLst>
              <a:ext uri="{FF2B5EF4-FFF2-40B4-BE49-F238E27FC236}">
                <a16:creationId xmlns:a16="http://schemas.microsoft.com/office/drawing/2014/main" id="{E5BD2D40-0157-4499-91A1-ECCED6AC7D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5614" y="3465147"/>
            <a:ext cx="4623492" cy="2600714"/>
          </a:xfrm>
          <a:prstGeom prst="rect">
            <a:avLst/>
          </a:prstGeom>
        </p:spPr>
      </p:pic>
      <p:sp>
        <p:nvSpPr>
          <p:cNvPr id="64" name="文本框 61">
            <a:extLst>
              <a:ext uri="{FF2B5EF4-FFF2-40B4-BE49-F238E27FC236}">
                <a16:creationId xmlns:a16="http://schemas.microsoft.com/office/drawing/2014/main" id="{477EF77F-B1A6-42E6-8420-59A5DF489050}"/>
              </a:ext>
            </a:extLst>
          </p:cNvPr>
          <p:cNvSpPr txBox="1"/>
          <p:nvPr/>
        </p:nvSpPr>
        <p:spPr>
          <a:xfrm>
            <a:off x="1878228" y="3245478"/>
            <a:ext cx="2687662"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每帧传输，传输次数 ：</a:t>
            </a:r>
            <a:r>
              <a:rPr kumimoji="0" lang="en-US" altLang="zh-CN"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200</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61">
            <a:extLst>
              <a:ext uri="{FF2B5EF4-FFF2-40B4-BE49-F238E27FC236}">
                <a16:creationId xmlns:a16="http://schemas.microsoft.com/office/drawing/2014/main" id="{5470BF3F-8B8E-4227-B1E5-3F3E096C5D3C}"/>
              </a:ext>
            </a:extLst>
          </p:cNvPr>
          <p:cNvSpPr txBox="1"/>
          <p:nvPr/>
        </p:nvSpPr>
        <p:spPr>
          <a:xfrm>
            <a:off x="7195426" y="3263695"/>
            <a:ext cx="3022772"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信息价值调度，传输次数 ：</a:t>
            </a:r>
            <a:r>
              <a:rPr kumimoji="0" lang="en-US" altLang="zh-CN" sz="160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Arial" panose="020B0604020202020204" pitchFamily="34" charset="0"/>
              </a:rPr>
              <a:t>72</a:t>
            </a:r>
            <a:endParaRPr kumimoji="0" lang="zh-CN" altLang="en-US" sz="1600"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9" name="文本框 61">
            <a:extLst>
              <a:ext uri="{FF2B5EF4-FFF2-40B4-BE49-F238E27FC236}">
                <a16:creationId xmlns:a16="http://schemas.microsoft.com/office/drawing/2014/main" id="{A70CDB91-3134-4126-B49C-BDA19890642D}"/>
              </a:ext>
            </a:extLst>
          </p:cNvPr>
          <p:cNvSpPr txBox="1"/>
          <p:nvPr/>
        </p:nvSpPr>
        <p:spPr>
          <a:xfrm>
            <a:off x="2103401" y="5960259"/>
            <a:ext cx="2574299"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随机通信，传输次数 ：</a:t>
            </a:r>
            <a:r>
              <a:rPr kumimoji="0" lang="en-US" altLang="zh-CN"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80</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0" name="文本框 61">
            <a:extLst>
              <a:ext uri="{FF2B5EF4-FFF2-40B4-BE49-F238E27FC236}">
                <a16:creationId xmlns:a16="http://schemas.microsoft.com/office/drawing/2014/main" id="{8B99EB38-8812-4229-802B-A33354E26AB1}"/>
              </a:ext>
            </a:extLst>
          </p:cNvPr>
          <p:cNvSpPr txBox="1"/>
          <p:nvPr/>
        </p:nvSpPr>
        <p:spPr>
          <a:xfrm>
            <a:off x="6936230" y="5960934"/>
            <a:ext cx="3400944"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帧长度延长</a:t>
            </a:r>
            <a:r>
              <a:rPr kumimoji="0" lang="en-US" altLang="zh-CN"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3</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倍，传输次数 ：</a:t>
            </a:r>
            <a:r>
              <a:rPr kumimoji="0" lang="en-US" altLang="zh-CN"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rPr>
              <a:t>68</a:t>
            </a:r>
            <a:endParaRPr kumimoji="0" lang="zh-CN" altLang="en-US" sz="1600" i="0" u="none" strike="noStrike" kern="1200" cap="none" spc="0" normalizeH="0" baseline="0" noProof="0" dirty="0">
              <a:ln>
                <a:noFill/>
              </a:ln>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61">
            <a:extLst>
              <a:ext uri="{FF2B5EF4-FFF2-40B4-BE49-F238E27FC236}">
                <a16:creationId xmlns:a16="http://schemas.microsoft.com/office/drawing/2014/main" id="{1F168004-AA36-48E8-ACDC-F62C2DE08DEE}"/>
              </a:ext>
            </a:extLst>
          </p:cNvPr>
          <p:cNvSpPr txBox="1"/>
          <p:nvPr/>
        </p:nvSpPr>
        <p:spPr>
          <a:xfrm>
            <a:off x="873303" y="6396745"/>
            <a:ext cx="11192761" cy="338554"/>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使用基于信息价值的调度方式仅用原本</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0.35</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倍左右</a:t>
            </a:r>
            <a:r>
              <a:rPr kumimoji="0" lang="zh-CN" altLang="en-US" sz="160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rPr>
              <a:t>的通信次数，即可实现与原来相近的效果，大大节省了通信资源</a:t>
            </a:r>
            <a:endParaRPr kumimoji="0" lang="zh-CN" altLang="en-US" sz="1600"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3000"/>
    </mc:Choice>
    <mc:Fallback xmlns="">
      <p:transition spd="slow"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150995834"/>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435,&quot;width&quot;:11340}"/>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150995832"/>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10"/>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6"/>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9"/>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8"/>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5186</TotalTime>
  <Words>3179</Words>
  <Application>Microsoft Office PowerPoint</Application>
  <PresentationFormat>宽屏</PresentationFormat>
  <Paragraphs>337</Paragraphs>
  <Slides>29</Slides>
  <Notes>12</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1</vt:i4>
      </vt:variant>
      <vt:variant>
        <vt:lpstr>幻灯片标题</vt:lpstr>
      </vt:variant>
      <vt:variant>
        <vt:i4>29</vt:i4>
      </vt:variant>
    </vt:vector>
  </HeadingPairs>
  <TitlesOfParts>
    <vt:vector size="48" baseType="lpstr">
      <vt:lpstr>等线</vt:lpstr>
      <vt:lpstr>等线 Light</vt:lpstr>
      <vt:lpstr>仿宋</vt:lpstr>
      <vt:lpstr>黑体</vt:lpstr>
      <vt:lpstr>华文中宋</vt:lpstr>
      <vt:lpstr>宋体</vt:lpstr>
      <vt:lpstr>微软雅黑</vt:lpstr>
      <vt:lpstr>Arial</vt:lpstr>
      <vt:lpstr>Arial Narrow</vt:lpstr>
      <vt:lpstr>Calibri</vt:lpstr>
      <vt:lpstr>Cambria Math</vt:lpstr>
      <vt:lpstr>Century Gothic</vt:lpstr>
      <vt:lpstr>Times New Roman</vt:lpstr>
      <vt:lpstr>Wingdings</vt:lpstr>
      <vt:lpstr>默认设计模板</vt:lpstr>
      <vt:lpstr>Office 主题​​</vt:lpstr>
      <vt:lpstr>1_Office 主题​​</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dc:creator>
  <cp:lastModifiedBy>admin</cp:lastModifiedBy>
  <cp:revision>544</cp:revision>
  <dcterms:created xsi:type="dcterms:W3CDTF">2019-06-19T02:08:00Z</dcterms:created>
  <dcterms:modified xsi:type="dcterms:W3CDTF">2022-03-16T04:48:13Z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